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37"/>
  </p:notesMasterIdLst>
  <p:sldIdLst>
    <p:sldId id="259" r:id="rId5"/>
    <p:sldId id="295" r:id="rId6"/>
    <p:sldId id="483" r:id="rId7"/>
    <p:sldId id="532" r:id="rId8"/>
    <p:sldId id="533" r:id="rId9"/>
    <p:sldId id="534" r:id="rId10"/>
    <p:sldId id="535" r:id="rId11"/>
    <p:sldId id="536" r:id="rId12"/>
    <p:sldId id="546" r:id="rId13"/>
    <p:sldId id="537" r:id="rId14"/>
    <p:sldId id="538" r:id="rId15"/>
    <p:sldId id="539" r:id="rId16"/>
    <p:sldId id="540" r:id="rId17"/>
    <p:sldId id="542" r:id="rId18"/>
    <p:sldId id="541" r:id="rId19"/>
    <p:sldId id="545" r:id="rId20"/>
    <p:sldId id="563" r:id="rId21"/>
    <p:sldId id="565" r:id="rId22"/>
    <p:sldId id="547" r:id="rId23"/>
    <p:sldId id="544" r:id="rId24"/>
    <p:sldId id="548" r:id="rId25"/>
    <p:sldId id="551" r:id="rId26"/>
    <p:sldId id="550" r:id="rId27"/>
    <p:sldId id="549" r:id="rId28"/>
    <p:sldId id="552" r:id="rId29"/>
    <p:sldId id="555" r:id="rId30"/>
    <p:sldId id="557" r:id="rId31"/>
    <p:sldId id="556" r:id="rId32"/>
    <p:sldId id="558" r:id="rId33"/>
    <p:sldId id="559" r:id="rId34"/>
    <p:sldId id="560" r:id="rId35"/>
    <p:sldId id="561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Cambria Math" panose="02040503050406030204" pitchFamily="18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D21"/>
    <a:srgbClr val="DEEBF7"/>
    <a:srgbClr val="0000FF"/>
    <a:srgbClr val="FFD966"/>
    <a:srgbClr val="F8CBAD"/>
    <a:srgbClr val="C5E0B4"/>
    <a:srgbClr val="66FF33"/>
    <a:srgbClr val="FFFFFF"/>
    <a:srgbClr val="B4C7E7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4" autoAdjust="0"/>
    <p:restoredTop sz="90274" autoAdjust="0"/>
  </p:normalViewPr>
  <p:slideViewPr>
    <p:cSldViewPr snapToGrid="0" showGuides="1">
      <p:cViewPr>
        <p:scale>
          <a:sx n="100" d="100"/>
          <a:sy n="100" d="100"/>
        </p:scale>
        <p:origin x="1248" y="342"/>
      </p:cViewPr>
      <p:guideLst/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61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5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594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20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8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370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59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10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32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4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46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63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53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46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14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25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73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065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921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35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12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32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39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87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6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2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7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2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9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96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2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0.sv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1.svg"/><Relationship Id="rId5" Type="http://schemas.openxmlformats.org/officeDocument/2006/relationships/image" Target="../media/image12.jpeg"/><Relationship Id="rId10" Type="http://schemas.openxmlformats.org/officeDocument/2006/relationships/image" Target="../media/image40.png"/><Relationship Id="rId4" Type="http://schemas.openxmlformats.org/officeDocument/2006/relationships/image" Target="../media/image29.svg"/><Relationship Id="rId9" Type="http://schemas.openxmlformats.org/officeDocument/2006/relationships/image" Target="../media/image39.sv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2.wdp"/><Relationship Id="rId5" Type="http://schemas.openxmlformats.org/officeDocument/2006/relationships/image" Target="../media/image12.jpeg"/><Relationship Id="rId10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https://github.com/pku-liang/FlexTenso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0.sv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2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0.sv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chemeClr val="accent5"/>
                </a:solidFill>
                <a:latin typeface="roboto" panose="02000000000000000000" pitchFamily="2" charset="0"/>
              </a:rPr>
              <a:t>FlexTensor</a:t>
            </a:r>
            <a:r>
              <a:rPr lang="en-US" altLang="ko-KR" sz="3200" b="1" dirty="0">
                <a:solidFill>
                  <a:schemeClr val="accent5"/>
                </a:solidFill>
                <a:latin typeface="roboto" panose="02000000000000000000" pitchFamily="2" charset="0"/>
              </a:rPr>
              <a:t>: An Automatic Schedule Exploration an Optimization Framework for Tensor Computation on Heterogeneous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522" y="3499502"/>
            <a:ext cx="10688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Size Zheng</a:t>
            </a:r>
            <a:r>
              <a:rPr lang="en-US" altLang="ko-KR" sz="2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altLang="ko-KR" sz="22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Shuo</a:t>
            </a:r>
            <a:r>
              <a:rPr lang="en-US" altLang="ko-KR" sz="2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Wang, </a:t>
            </a:r>
          </a:p>
          <a:p>
            <a:pPr algn="ctr"/>
            <a:r>
              <a:rPr lang="en-US" altLang="ko-KR" sz="22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Renze</a:t>
            </a:r>
            <a:r>
              <a:rPr lang="en-US" altLang="ko-KR" sz="2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Chen, </a:t>
            </a:r>
            <a:r>
              <a:rPr lang="en-US" altLang="ko-KR" sz="22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Kaiwen</a:t>
            </a:r>
            <a:r>
              <a:rPr lang="en-US" altLang="ko-KR" sz="2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Sheng, Yun Liang*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8947" y="5237184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0F397-3531-98E4-2B38-437AF29AF0A0}"/>
              </a:ext>
            </a:extLst>
          </p:cNvPr>
          <p:cNvSpPr txBox="1"/>
          <p:nvPr/>
        </p:nvSpPr>
        <p:spPr>
          <a:xfrm>
            <a:off x="751522" y="711772"/>
            <a:ext cx="1068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A1D2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ASPLOS’20</a:t>
            </a:r>
          </a:p>
        </p:txBody>
      </p:sp>
    </p:spTree>
    <p:extLst>
      <p:ext uri="{BB962C8B-B14F-4D97-AF65-F5344CB8AC3E}">
        <p14:creationId xmlns:p14="http://schemas.microsoft.com/office/powerpoint/2010/main" val="16653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Motivation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Limitations of writing Schedule for optimization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Many primitives to choose</a:t>
            </a: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Complex combinations &amp; huge parameter space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26DA221-12C5-24E9-BEF8-FE0E8520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290" y="2268312"/>
            <a:ext cx="5887110" cy="23315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20CE21-F9E6-F0DA-E5D9-31FC0C32DEBB}"/>
              </a:ext>
            </a:extLst>
          </p:cNvPr>
          <p:cNvSpPr txBox="1"/>
          <p:nvPr/>
        </p:nvSpPr>
        <p:spPr>
          <a:xfrm>
            <a:off x="6517762" y="1764901"/>
            <a:ext cx="51844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accent5"/>
                </a:solidFill>
              </a:rPr>
              <a:t>Most Schedule primitives related to control loop</a:t>
            </a:r>
          </a:p>
          <a:p>
            <a:pPr algn="ctr"/>
            <a:r>
              <a:rPr lang="ko-KR" altLang="en-US" sz="1200" b="1" dirty="0" err="1">
                <a:solidFill>
                  <a:schemeClr val="accent5"/>
                </a:solidFill>
              </a:rPr>
              <a:t>반복문</a:t>
            </a:r>
            <a:r>
              <a:rPr lang="ko-KR" altLang="en-US" sz="1200" b="1" dirty="0">
                <a:solidFill>
                  <a:schemeClr val="accent5"/>
                </a:solidFill>
              </a:rPr>
              <a:t> 직렬화</a:t>
            </a:r>
            <a:r>
              <a:rPr lang="en-US" altLang="ko-KR" sz="1200" b="1" dirty="0">
                <a:solidFill>
                  <a:schemeClr val="accent5"/>
                </a:solidFill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</a:rPr>
              <a:t>병렬화</a:t>
            </a:r>
            <a:r>
              <a:rPr lang="en-US" altLang="ko-KR" sz="1200" b="1" dirty="0">
                <a:solidFill>
                  <a:schemeClr val="accent5"/>
                </a:solidFill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</a:rPr>
              <a:t>중첩제한</a:t>
            </a:r>
            <a:r>
              <a:rPr lang="en-US" altLang="ko-KR" sz="1200" b="1" dirty="0">
                <a:solidFill>
                  <a:schemeClr val="accent5"/>
                </a:solidFill>
              </a:rPr>
              <a:t>, </a:t>
            </a:r>
            <a:r>
              <a:rPr lang="ko-KR" altLang="en-US" sz="1200" b="1" dirty="0">
                <a:solidFill>
                  <a:schemeClr val="accent5"/>
                </a:solidFill>
              </a:rPr>
              <a:t>공유메모리 사용</a:t>
            </a:r>
            <a:r>
              <a:rPr lang="en-US" altLang="ko-KR" sz="1200" b="1" dirty="0">
                <a:solidFill>
                  <a:schemeClr val="accent5"/>
                </a:solidFill>
              </a:rPr>
              <a:t>... Etc.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DE1EE8-0CAA-44F7-A51A-222A1DE4E311}"/>
              </a:ext>
            </a:extLst>
          </p:cNvPr>
          <p:cNvSpPr/>
          <p:nvPr/>
        </p:nvSpPr>
        <p:spPr>
          <a:xfrm>
            <a:off x="824225" y="1925922"/>
            <a:ext cx="4016716" cy="117437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089349A-0713-EF2E-6C98-2E7CF61D9A5F}"/>
              </a:ext>
            </a:extLst>
          </p:cNvPr>
          <p:cNvSpPr/>
          <p:nvPr/>
        </p:nvSpPr>
        <p:spPr>
          <a:xfrm>
            <a:off x="983411" y="2168740"/>
            <a:ext cx="630236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split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551EC71-DC66-C2B2-F821-BB9CAB7C0CC1}"/>
              </a:ext>
            </a:extLst>
          </p:cNvPr>
          <p:cNvSpPr/>
          <p:nvPr/>
        </p:nvSpPr>
        <p:spPr>
          <a:xfrm>
            <a:off x="1716902" y="2168740"/>
            <a:ext cx="949409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reorder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172398-CD9E-502E-8B65-141FBC5C1B86}"/>
              </a:ext>
            </a:extLst>
          </p:cNvPr>
          <p:cNvSpPr/>
          <p:nvPr/>
        </p:nvSpPr>
        <p:spPr>
          <a:xfrm>
            <a:off x="2769567" y="2168740"/>
            <a:ext cx="556340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fuse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0750213-9B38-9FE8-BC28-6842D52F357E}"/>
              </a:ext>
            </a:extLst>
          </p:cNvPr>
          <p:cNvSpPr/>
          <p:nvPr/>
        </p:nvSpPr>
        <p:spPr>
          <a:xfrm>
            <a:off x="3427728" y="2168740"/>
            <a:ext cx="1269778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err="1">
                <a:solidFill>
                  <a:schemeClr val="tx2"/>
                </a:solidFill>
              </a:rPr>
              <a:t>compute_at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E3FE501-D864-7E7B-AF16-9DB62DE3BCB9}"/>
              </a:ext>
            </a:extLst>
          </p:cNvPr>
          <p:cNvSpPr/>
          <p:nvPr/>
        </p:nvSpPr>
        <p:spPr>
          <a:xfrm>
            <a:off x="983411" y="2513110"/>
            <a:ext cx="1269778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err="1">
                <a:solidFill>
                  <a:schemeClr val="tx2"/>
                </a:solidFill>
              </a:rPr>
              <a:t>cache_read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C94CDF2-7E0D-283C-1D4C-CBC94BCB115B}"/>
              </a:ext>
            </a:extLst>
          </p:cNvPr>
          <p:cNvSpPr/>
          <p:nvPr/>
        </p:nvSpPr>
        <p:spPr>
          <a:xfrm>
            <a:off x="2369774" y="2513110"/>
            <a:ext cx="487018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tile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22F599-A828-639B-34EA-3CD9B14BAFA6}"/>
              </a:ext>
            </a:extLst>
          </p:cNvPr>
          <p:cNvSpPr txBox="1"/>
          <p:nvPr/>
        </p:nvSpPr>
        <p:spPr>
          <a:xfrm>
            <a:off x="4434579" y="2413438"/>
            <a:ext cx="33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EECC0A4-2EEE-0D1B-1F58-0EB402D9A4B0}"/>
              </a:ext>
            </a:extLst>
          </p:cNvPr>
          <p:cNvSpPr/>
          <p:nvPr/>
        </p:nvSpPr>
        <p:spPr>
          <a:xfrm>
            <a:off x="2993540" y="2516821"/>
            <a:ext cx="1454236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err="1">
                <a:solidFill>
                  <a:schemeClr val="tx2"/>
                </a:solidFill>
              </a:rPr>
              <a:t>compute_inline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E437C3-A510-23AD-21B9-FCA40E5E3D9C}"/>
              </a:ext>
            </a:extLst>
          </p:cNvPr>
          <p:cNvSpPr/>
          <p:nvPr/>
        </p:nvSpPr>
        <p:spPr>
          <a:xfrm>
            <a:off x="824225" y="4001920"/>
            <a:ext cx="4016716" cy="119584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57990C6-14F6-304B-F000-E0B1F04336A1}"/>
              </a:ext>
            </a:extLst>
          </p:cNvPr>
          <p:cNvSpPr/>
          <p:nvPr/>
        </p:nvSpPr>
        <p:spPr>
          <a:xfrm>
            <a:off x="932252" y="4180766"/>
            <a:ext cx="630236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split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343E4C-05C4-C48E-8773-4CEFEF324B64}"/>
              </a:ext>
            </a:extLst>
          </p:cNvPr>
          <p:cNvSpPr txBox="1"/>
          <p:nvPr/>
        </p:nvSpPr>
        <p:spPr>
          <a:xfrm>
            <a:off x="1562488" y="41309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endParaRPr lang="ko-KR" altLang="en-US" b="1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ED5B068-9CDC-B347-C0FA-EEBAB8C9C3FB}"/>
              </a:ext>
            </a:extLst>
          </p:cNvPr>
          <p:cNvCxnSpPr/>
          <p:nvPr/>
        </p:nvCxnSpPr>
        <p:spPr>
          <a:xfrm>
            <a:off x="5091953" y="2413438"/>
            <a:ext cx="815788" cy="68686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1150B2E-CC0B-D514-636C-F71CD4FE4A70}"/>
              </a:ext>
            </a:extLst>
          </p:cNvPr>
          <p:cNvSpPr/>
          <p:nvPr/>
        </p:nvSpPr>
        <p:spPr>
          <a:xfrm>
            <a:off x="1865044" y="4180766"/>
            <a:ext cx="806184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reorder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C29DD1E-242B-88FB-9BF2-0A70C913BBB5}"/>
              </a:ext>
            </a:extLst>
          </p:cNvPr>
          <p:cNvSpPr/>
          <p:nvPr/>
        </p:nvSpPr>
        <p:spPr>
          <a:xfrm>
            <a:off x="2977944" y="4180766"/>
            <a:ext cx="520921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fuse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DF932D-FFE4-49B5-3E4A-EB6FDC19EC80}"/>
              </a:ext>
            </a:extLst>
          </p:cNvPr>
          <p:cNvSpPr txBox="1"/>
          <p:nvPr/>
        </p:nvSpPr>
        <p:spPr>
          <a:xfrm>
            <a:off x="2664927" y="41309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9EFEBF-3EEC-9264-BB10-31B800522A30}"/>
              </a:ext>
            </a:extLst>
          </p:cNvPr>
          <p:cNvSpPr txBox="1"/>
          <p:nvPr/>
        </p:nvSpPr>
        <p:spPr>
          <a:xfrm>
            <a:off x="3507755" y="41309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endParaRPr lang="ko-KR" alt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641BC0-7D25-FF78-C086-297ABB6ED0A2}"/>
              </a:ext>
            </a:extLst>
          </p:cNvPr>
          <p:cNvSpPr txBox="1"/>
          <p:nvPr/>
        </p:nvSpPr>
        <p:spPr>
          <a:xfrm>
            <a:off x="3875074" y="4081094"/>
            <a:ext cx="33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0F7C6FD-E365-874E-A02F-06BF14DED5F4}"/>
              </a:ext>
            </a:extLst>
          </p:cNvPr>
          <p:cNvSpPr/>
          <p:nvPr/>
        </p:nvSpPr>
        <p:spPr>
          <a:xfrm>
            <a:off x="2916100" y="4599841"/>
            <a:ext cx="630236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split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4E10CB-7017-6E74-53A1-BFD352FE8E58}"/>
              </a:ext>
            </a:extLst>
          </p:cNvPr>
          <p:cNvSpPr txBox="1"/>
          <p:nvPr/>
        </p:nvSpPr>
        <p:spPr>
          <a:xfrm>
            <a:off x="1570485" y="453616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endParaRPr lang="ko-KR" altLang="en-US" b="1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4989C0F-0D5B-E769-6F61-373BDACF96B7}"/>
              </a:ext>
            </a:extLst>
          </p:cNvPr>
          <p:cNvSpPr/>
          <p:nvPr/>
        </p:nvSpPr>
        <p:spPr>
          <a:xfrm>
            <a:off x="1873041" y="4585996"/>
            <a:ext cx="806184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reorder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7B235CA-9B4B-6096-1023-4A015E1FE507}"/>
              </a:ext>
            </a:extLst>
          </p:cNvPr>
          <p:cNvSpPr/>
          <p:nvPr/>
        </p:nvSpPr>
        <p:spPr>
          <a:xfrm>
            <a:off x="986909" y="4585996"/>
            <a:ext cx="520921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fuse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D1C2E6-4E81-6460-09F8-A6A76E1802E9}"/>
              </a:ext>
            </a:extLst>
          </p:cNvPr>
          <p:cNvSpPr txBox="1"/>
          <p:nvPr/>
        </p:nvSpPr>
        <p:spPr>
          <a:xfrm>
            <a:off x="2672924" y="453616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140BDD-B75F-4357-4CA2-2FB206CD4818}"/>
              </a:ext>
            </a:extLst>
          </p:cNvPr>
          <p:cNvSpPr txBox="1"/>
          <p:nvPr/>
        </p:nvSpPr>
        <p:spPr>
          <a:xfrm>
            <a:off x="3515752" y="453616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endParaRPr lang="ko-KR" alt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970E8D-EAED-91C5-7845-14827C6AAA4E}"/>
              </a:ext>
            </a:extLst>
          </p:cNvPr>
          <p:cNvSpPr txBox="1"/>
          <p:nvPr/>
        </p:nvSpPr>
        <p:spPr>
          <a:xfrm>
            <a:off x="3883071" y="4486324"/>
            <a:ext cx="33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852534-67D7-98D0-7BD4-BBE5D23C062C}"/>
              </a:ext>
            </a:extLst>
          </p:cNvPr>
          <p:cNvSpPr txBox="1"/>
          <p:nvPr/>
        </p:nvSpPr>
        <p:spPr>
          <a:xfrm rot="5400000">
            <a:off x="2239830" y="4868188"/>
            <a:ext cx="33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735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Motivation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Experiment 1</a:t>
            </a:r>
          </a:p>
          <a:p>
            <a:pPr lvl="1"/>
            <a:r>
              <a:rPr kumimoji="1" lang="en-US" altLang="ko-KR" sz="1600" b="1" dirty="0">
                <a:solidFill>
                  <a:schemeClr val="bg2">
                    <a:lumMod val="10000"/>
                  </a:schemeClr>
                </a:solidFill>
              </a:rPr>
              <a:t>Different scheduling primitive combination</a:t>
            </a:r>
          </a:p>
          <a:p>
            <a:pPr lvl="1"/>
            <a:r>
              <a:rPr kumimoji="1" lang="en-US" altLang="ko-KR" sz="1400" i="1" dirty="0">
                <a:solidFill>
                  <a:schemeClr val="bg2">
                    <a:lumMod val="10000"/>
                  </a:schemeClr>
                </a:solidFill>
              </a:rPr>
              <a:t>Schedule-a, b, c</a:t>
            </a:r>
          </a:p>
          <a:p>
            <a:pPr lvl="1"/>
            <a:r>
              <a:rPr kumimoji="1" lang="en-US" altLang="ko-KR" sz="1600" b="1" dirty="0">
                <a:solidFill>
                  <a:schemeClr val="bg2">
                    <a:lumMod val="10000"/>
                  </a:schemeClr>
                </a:solidFill>
              </a:rPr>
              <a:t>Different input Scale</a:t>
            </a:r>
          </a:p>
          <a:p>
            <a:pPr lvl="1"/>
            <a:r>
              <a:rPr kumimoji="1" lang="en-US" altLang="ko-KR" sz="1400" i="1" dirty="0">
                <a:solidFill>
                  <a:schemeClr val="bg2">
                    <a:lumMod val="10000"/>
                  </a:schemeClr>
                </a:solidFill>
              </a:rPr>
              <a:t> C2, C8, C 13</a:t>
            </a:r>
          </a:p>
          <a:p>
            <a:pPr lvl="1"/>
            <a:endParaRPr kumimoji="1" lang="en-US" altLang="ko-KR" sz="1400" i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Experiment 2</a:t>
            </a:r>
          </a:p>
          <a:p>
            <a:pPr lvl="1"/>
            <a:r>
              <a:rPr kumimoji="1" lang="en-US" altLang="ko-KR" sz="1600" b="1" dirty="0">
                <a:solidFill>
                  <a:schemeClr val="bg2">
                    <a:lumMod val="10000"/>
                  </a:schemeClr>
                </a:solidFill>
              </a:rPr>
              <a:t>Different parameters</a:t>
            </a:r>
          </a:p>
          <a:p>
            <a:pPr lvl="1"/>
            <a:r>
              <a:rPr kumimoji="1" lang="en-US" altLang="ko-KR" sz="1400" i="1" dirty="0">
                <a:solidFill>
                  <a:schemeClr val="bg2">
                    <a:lumMod val="10000"/>
                  </a:schemeClr>
                </a:solidFill>
              </a:rPr>
              <a:t>Split factor(8 ~ 512)</a:t>
            </a:r>
            <a:endParaRPr kumimoji="1" lang="en-US" altLang="ko-KR" sz="1800" i="1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600" b="1" dirty="0">
                <a:solidFill>
                  <a:schemeClr val="bg2">
                    <a:lumMod val="10000"/>
                  </a:schemeClr>
                </a:solidFill>
              </a:rPr>
              <a:t>Different hardware</a:t>
            </a:r>
          </a:p>
          <a:p>
            <a:pPr lvl="1"/>
            <a:r>
              <a:rPr kumimoji="1" lang="en-US" altLang="ko-KR" sz="1400" i="1" dirty="0">
                <a:solidFill>
                  <a:schemeClr val="bg2">
                    <a:lumMod val="10000"/>
                  </a:schemeClr>
                </a:solidFill>
              </a:rPr>
              <a:t>CPU, GPU, FPGA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25D239C-01FE-0CF5-B15B-4E39013D5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75" b="38698"/>
          <a:stretch/>
        </p:blipFill>
        <p:spPr>
          <a:xfrm>
            <a:off x="5080145" y="927634"/>
            <a:ext cx="3023576" cy="28098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3C655A8-4C07-A80D-A546-0597F35FC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42" t="1" b="36637"/>
          <a:stretch/>
        </p:blipFill>
        <p:spPr>
          <a:xfrm>
            <a:off x="5261956" y="3798995"/>
            <a:ext cx="2841765" cy="2624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EC6DF-080C-DFEA-193A-EF831C9220E6}"/>
              </a:ext>
            </a:extLst>
          </p:cNvPr>
          <p:cNvSpPr txBox="1"/>
          <p:nvPr/>
        </p:nvSpPr>
        <p:spPr>
          <a:xfrm>
            <a:off x="9325755" y="303395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Different performance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B3A850-B249-8A9D-F9CF-93FA22F12D69}"/>
              </a:ext>
            </a:extLst>
          </p:cNvPr>
          <p:cNvSpPr txBox="1"/>
          <p:nvPr/>
        </p:nvSpPr>
        <p:spPr>
          <a:xfrm>
            <a:off x="9275261" y="349476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Difficult to find best case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1AEF8A5-DC28-0E6C-8A93-7E7EF99A131B}"/>
              </a:ext>
            </a:extLst>
          </p:cNvPr>
          <p:cNvSpPr/>
          <p:nvPr/>
        </p:nvSpPr>
        <p:spPr>
          <a:xfrm>
            <a:off x="8238565" y="3296496"/>
            <a:ext cx="817502" cy="369332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3837EFF-E499-5816-EE5E-F6DA6BD78FA4}"/>
              </a:ext>
            </a:extLst>
          </p:cNvPr>
          <p:cNvSpPr/>
          <p:nvPr/>
        </p:nvSpPr>
        <p:spPr>
          <a:xfrm>
            <a:off x="4356847" y="1904873"/>
            <a:ext cx="817502" cy="369332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07D715D-34E9-7AD4-6A99-5E9AB86035DE}"/>
              </a:ext>
            </a:extLst>
          </p:cNvPr>
          <p:cNvSpPr/>
          <p:nvPr/>
        </p:nvSpPr>
        <p:spPr>
          <a:xfrm>
            <a:off x="4356847" y="4591568"/>
            <a:ext cx="817502" cy="369332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53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Motivation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An Ideal Framework:</a:t>
            </a:r>
          </a:p>
          <a:p>
            <a:pPr lvl="1"/>
            <a:r>
              <a:rPr kumimoji="1" lang="en-US" altLang="ko-KR" sz="1800" b="1" dirty="0">
                <a:solidFill>
                  <a:srgbClr val="FF0000"/>
                </a:solidFill>
              </a:rPr>
              <a:t>Auto-optimization</a:t>
            </a:r>
          </a:p>
          <a:p>
            <a:pPr lvl="1"/>
            <a:r>
              <a:rPr kumimoji="1" lang="en-US" altLang="ko-KR" sz="1800" b="1" dirty="0">
                <a:solidFill>
                  <a:srgbClr val="FF0000"/>
                </a:solidFill>
              </a:rPr>
              <a:t>High-performance</a:t>
            </a:r>
          </a:p>
          <a:p>
            <a:pPr lvl="1"/>
            <a:r>
              <a:rPr kumimoji="1" lang="en-US" altLang="ko-KR" sz="1800" b="1" dirty="0">
                <a:solidFill>
                  <a:srgbClr val="FF0000"/>
                </a:solidFill>
              </a:rPr>
              <a:t>Portable</a:t>
            </a:r>
          </a:p>
          <a:p>
            <a:pPr lvl="1"/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No low-level programming</a:t>
            </a:r>
          </a:p>
          <a:p>
            <a:pPr lvl="1"/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Short development time</a:t>
            </a:r>
          </a:p>
        </p:txBody>
      </p:sp>
    </p:spTree>
    <p:extLst>
      <p:ext uri="{BB962C8B-B14F-4D97-AF65-F5344CB8AC3E}">
        <p14:creationId xmlns:p14="http://schemas.microsoft.com/office/powerpoint/2010/main" val="247705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FlexTensor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6872930-6E15-1E3E-AB9C-FC095BFE31A1}"/>
              </a:ext>
            </a:extLst>
          </p:cNvPr>
          <p:cNvSpPr/>
          <p:nvPr/>
        </p:nvSpPr>
        <p:spPr>
          <a:xfrm>
            <a:off x="1894296" y="1844636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Algorithm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2F31F7-480C-8C6F-22AE-D81CE1C00753}"/>
              </a:ext>
            </a:extLst>
          </p:cNvPr>
          <p:cNvSpPr/>
          <p:nvPr/>
        </p:nvSpPr>
        <p:spPr>
          <a:xfrm>
            <a:off x="5190599" y="1857575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Optimization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BCC870-D216-218C-1E1A-33296009FA33}"/>
              </a:ext>
            </a:extLst>
          </p:cNvPr>
          <p:cNvSpPr/>
          <p:nvPr/>
        </p:nvSpPr>
        <p:spPr>
          <a:xfrm>
            <a:off x="8440064" y="1857575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Source Code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9E66520-BE55-B986-F80F-171EBD5CF51F}"/>
              </a:ext>
            </a:extLst>
          </p:cNvPr>
          <p:cNvSpPr/>
          <p:nvPr/>
        </p:nvSpPr>
        <p:spPr>
          <a:xfrm>
            <a:off x="3710372" y="2094636"/>
            <a:ext cx="1290728" cy="346623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7A525F6-BDDF-FDA5-973B-A4977F768CFF}"/>
              </a:ext>
            </a:extLst>
          </p:cNvPr>
          <p:cNvSpPr/>
          <p:nvPr/>
        </p:nvSpPr>
        <p:spPr>
          <a:xfrm>
            <a:off x="7006675" y="2128524"/>
            <a:ext cx="1290728" cy="346623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Pin on 3D Man">
            <a:extLst>
              <a:ext uri="{FF2B5EF4-FFF2-40B4-BE49-F238E27FC236}">
                <a16:creationId xmlns:a16="http://schemas.microsoft.com/office/drawing/2014/main" id="{13F471E4-98FE-90DF-F779-CD15CF197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2209582" y="3351428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래픽 9" descr="CMD 터미널 단색으로 채워진">
            <a:extLst>
              <a:ext uri="{FF2B5EF4-FFF2-40B4-BE49-F238E27FC236}">
                <a16:creationId xmlns:a16="http://schemas.microsoft.com/office/drawing/2014/main" id="{C5069120-0D8B-C052-3297-F5135E9AD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7609" y="3479233"/>
            <a:ext cx="623509" cy="62350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8F9BFB-674F-85B2-8B04-F6A36D97D86A}"/>
              </a:ext>
            </a:extLst>
          </p:cNvPr>
          <p:cNvSpPr/>
          <p:nvPr/>
        </p:nvSpPr>
        <p:spPr>
          <a:xfrm>
            <a:off x="2925938" y="3552669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Manual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5" name="그래픽 14" descr="CMD 터미널 단색으로 채워진">
            <a:extLst>
              <a:ext uri="{FF2B5EF4-FFF2-40B4-BE49-F238E27FC236}">
                <a16:creationId xmlns:a16="http://schemas.microsoft.com/office/drawing/2014/main" id="{0A683614-F27D-482F-D425-803B58A36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1327" y="3492172"/>
            <a:ext cx="623509" cy="62350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A3065B-84C4-34FD-42ED-99EB79FFCE2C}"/>
              </a:ext>
            </a:extLst>
          </p:cNvPr>
          <p:cNvSpPr/>
          <p:nvPr/>
        </p:nvSpPr>
        <p:spPr>
          <a:xfrm>
            <a:off x="9369656" y="3565608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Auto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7" name="화살표: U자형 16">
            <a:extLst>
              <a:ext uri="{FF2B5EF4-FFF2-40B4-BE49-F238E27FC236}">
                <a16:creationId xmlns:a16="http://schemas.microsoft.com/office/drawing/2014/main" id="{9F6E1B10-70E9-4427-ADD2-6B87FD62A306}"/>
              </a:ext>
            </a:extLst>
          </p:cNvPr>
          <p:cNvSpPr/>
          <p:nvPr/>
        </p:nvSpPr>
        <p:spPr>
          <a:xfrm rot="10800000">
            <a:off x="2263687" y="2773233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U자형 17">
            <a:extLst>
              <a:ext uri="{FF2B5EF4-FFF2-40B4-BE49-F238E27FC236}">
                <a16:creationId xmlns:a16="http://schemas.microsoft.com/office/drawing/2014/main" id="{12530DFA-101F-72AD-1C69-229D2B2B80DA}"/>
              </a:ext>
            </a:extLst>
          </p:cNvPr>
          <p:cNvSpPr/>
          <p:nvPr/>
        </p:nvSpPr>
        <p:spPr>
          <a:xfrm rot="10800000">
            <a:off x="5581224" y="2771975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U자형 18">
            <a:extLst>
              <a:ext uri="{FF2B5EF4-FFF2-40B4-BE49-F238E27FC236}">
                <a16:creationId xmlns:a16="http://schemas.microsoft.com/office/drawing/2014/main" id="{58A18AF8-F02B-302B-9013-66A9ADB88ED8}"/>
              </a:ext>
            </a:extLst>
          </p:cNvPr>
          <p:cNvSpPr/>
          <p:nvPr/>
        </p:nvSpPr>
        <p:spPr>
          <a:xfrm rot="10800000">
            <a:off x="8830689" y="2764415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BE5E5E-8115-1DA4-1216-21645F1974E8}"/>
              </a:ext>
            </a:extLst>
          </p:cNvPr>
          <p:cNvSpPr txBox="1"/>
          <p:nvPr/>
        </p:nvSpPr>
        <p:spPr>
          <a:xfrm>
            <a:off x="5364932" y="4416742"/>
            <a:ext cx="5492789" cy="1490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strike="sngStrike" dirty="0">
                <a:solidFill>
                  <a:srgbClr val="FF0000"/>
                </a:solidFill>
              </a:rPr>
              <a:t>Time cost for</a:t>
            </a:r>
            <a:r>
              <a:rPr lang="ko-KR" altLang="en-US" sz="1600" b="1" strike="sngStrike" dirty="0">
                <a:solidFill>
                  <a:srgbClr val="FF0000"/>
                </a:solidFill>
              </a:rPr>
              <a:t> </a:t>
            </a:r>
            <a:r>
              <a:rPr lang="en-US" altLang="ko-KR" sz="1600" b="1" strike="sngStrike" dirty="0">
                <a:solidFill>
                  <a:srgbClr val="FF0000"/>
                </a:solidFill>
              </a:rPr>
              <a:t>optimization </a:t>
            </a:r>
            <a:r>
              <a:rPr lang="ko-KR" altLang="en-US" sz="1600" b="1" dirty="0"/>
              <a:t>→ </a:t>
            </a:r>
            <a:r>
              <a:rPr lang="en-US" altLang="ko-KR" sz="1600" b="1" dirty="0">
                <a:solidFill>
                  <a:schemeClr val="accent5"/>
                </a:solidFill>
              </a:rPr>
              <a:t>Focus on algorithm</a:t>
            </a:r>
            <a:r>
              <a:rPr lang="en-US" altLang="ko-KR" sz="1600" b="1" strike="sngStrike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strike="sngStrike" dirty="0">
                <a:solidFill>
                  <a:srgbClr val="FF0000"/>
                </a:solidFill>
              </a:rPr>
              <a:t>Hardware-Specific </a:t>
            </a:r>
            <a:r>
              <a:rPr lang="ko-KR" altLang="en-US" sz="1600" b="1" dirty="0"/>
              <a:t>→ </a:t>
            </a:r>
            <a:r>
              <a:rPr lang="en-US" altLang="ko-KR" sz="1600" b="1" dirty="0">
                <a:solidFill>
                  <a:schemeClr val="accent5"/>
                </a:solidFill>
              </a:rPr>
              <a:t>Hide H/W detail from user</a:t>
            </a:r>
            <a:endParaRPr lang="en-US" altLang="ko-KR" sz="1600" b="1" strike="sngStrike" dirty="0">
              <a:solidFill>
                <a:schemeClr val="accent5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strike="sngStrike" dirty="0">
                <a:solidFill>
                  <a:srgbClr val="FF0000"/>
                </a:solidFill>
              </a:rPr>
              <a:t>Expertise in optimization </a:t>
            </a:r>
            <a:r>
              <a:rPr lang="ko-KR" altLang="en-US" sz="1600" b="1" dirty="0"/>
              <a:t>→ </a:t>
            </a:r>
            <a:r>
              <a:rPr lang="en-US" altLang="ko-KR" sz="1600" b="1" dirty="0">
                <a:solidFill>
                  <a:schemeClr val="accent5"/>
                </a:solidFill>
              </a:rPr>
              <a:t>Only expertise in algorithm</a:t>
            </a:r>
            <a:endParaRPr lang="ko-KR" altLang="en-US" sz="1600" b="1" strike="sngStrike" dirty="0">
              <a:solidFill>
                <a:srgbClr val="FF0000"/>
              </a:solidFill>
            </a:endParaRPr>
          </a:p>
        </p:txBody>
      </p:sp>
      <p:pic>
        <p:nvPicPr>
          <p:cNvPr id="21" name="그래픽 20" descr="모래가 다 떨어진 모래 시계 단색으로 채워진">
            <a:extLst>
              <a:ext uri="{FF2B5EF4-FFF2-40B4-BE49-F238E27FC236}">
                <a16:creationId xmlns:a16="http://schemas.microsoft.com/office/drawing/2014/main" id="{8887FA1E-2A34-42FA-507F-FB20512EF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1121" y="4472492"/>
            <a:ext cx="409707" cy="409707"/>
          </a:xfrm>
          <a:prstGeom prst="rect">
            <a:avLst/>
          </a:prstGeom>
        </p:spPr>
      </p:pic>
      <p:pic>
        <p:nvPicPr>
          <p:cNvPr id="22" name="그래픽 21" descr="프로세서 윤곽선">
            <a:extLst>
              <a:ext uri="{FF2B5EF4-FFF2-40B4-BE49-F238E27FC236}">
                <a16:creationId xmlns:a16="http://schemas.microsoft.com/office/drawing/2014/main" id="{4D60984F-ECC2-0CAC-EC37-789499D8F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2362" y="4967634"/>
            <a:ext cx="542571" cy="542571"/>
          </a:xfrm>
          <a:prstGeom prst="rect">
            <a:avLst/>
          </a:prstGeom>
        </p:spPr>
      </p:pic>
      <p:pic>
        <p:nvPicPr>
          <p:cNvPr id="23" name="그래픽 22" descr="학사모 윤곽선">
            <a:extLst>
              <a:ext uri="{FF2B5EF4-FFF2-40B4-BE49-F238E27FC236}">
                <a16:creationId xmlns:a16="http://schemas.microsoft.com/office/drawing/2014/main" id="{212CB520-3423-0ABA-9793-30C7EE176D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0388" y="5464469"/>
            <a:ext cx="534545" cy="534545"/>
          </a:xfrm>
          <a:prstGeom prst="rect">
            <a:avLst/>
          </a:prstGeom>
        </p:spPr>
      </p:pic>
      <p:pic>
        <p:nvPicPr>
          <p:cNvPr id="24" name="그래픽 23" descr="로봇 윤곽선">
            <a:extLst>
              <a:ext uri="{FF2B5EF4-FFF2-40B4-BE49-F238E27FC236}">
                <a16:creationId xmlns:a16="http://schemas.microsoft.com/office/drawing/2014/main" id="{8E267290-0F58-7E27-7E4F-2A0B2FAF3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77593" y="3333787"/>
            <a:ext cx="914400" cy="914400"/>
          </a:xfrm>
          <a:prstGeom prst="rect">
            <a:avLst/>
          </a:prstGeom>
        </p:spPr>
      </p:pic>
      <p:pic>
        <p:nvPicPr>
          <p:cNvPr id="27" name="그래픽 26" descr="CMD 터미널 단색으로 채워진">
            <a:extLst>
              <a:ext uri="{FF2B5EF4-FFF2-40B4-BE49-F238E27FC236}">
                <a16:creationId xmlns:a16="http://schemas.microsoft.com/office/drawing/2014/main" id="{B46BDE5F-E399-15EC-F491-40435E439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0674" y="3496576"/>
            <a:ext cx="623509" cy="623509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E34E196-F7CF-0E05-649C-C08479839B9B}"/>
              </a:ext>
            </a:extLst>
          </p:cNvPr>
          <p:cNvSpPr/>
          <p:nvPr/>
        </p:nvSpPr>
        <p:spPr>
          <a:xfrm>
            <a:off x="6289003" y="3570012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Auto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29" name="그래픽 28" descr="로봇 윤곽선">
            <a:extLst>
              <a:ext uri="{FF2B5EF4-FFF2-40B4-BE49-F238E27FC236}">
                <a16:creationId xmlns:a16="http://schemas.microsoft.com/office/drawing/2014/main" id="{007F6018-506D-B022-5C06-459E7FFDFA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6940" y="33381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Key Idea: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Replace hand-written schedules with </a:t>
            </a:r>
            <a:r>
              <a:rPr kumimoji="1" lang="en-US" altLang="ko-KR" b="1" dirty="0">
                <a:solidFill>
                  <a:schemeClr val="accent5"/>
                </a:solidFill>
              </a:rPr>
              <a:t>automatic schedule exploration and optimization 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5D9FD5AC-F630-68D1-7411-355490B58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40985"/>
              </p:ext>
            </p:extLst>
          </p:nvPr>
        </p:nvGraphicFramePr>
        <p:xfrm>
          <a:off x="2020570" y="2817406"/>
          <a:ext cx="8128000" cy="224854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288988">
                  <a:extLst>
                    <a:ext uri="{9D8B030D-6E8A-4147-A177-3AD203B41FA5}">
                      <a16:colId xmlns:a16="http://schemas.microsoft.com/office/drawing/2014/main" val="1077138440"/>
                    </a:ext>
                  </a:extLst>
                </a:gridCol>
                <a:gridCol w="5839012">
                  <a:extLst>
                    <a:ext uri="{9D8B030D-6E8A-4147-A177-3AD203B41FA5}">
                      <a16:colId xmlns:a16="http://schemas.microsoft.com/office/drawing/2014/main" val="3907134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Goal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Contribution in </a:t>
                      </a:r>
                      <a:r>
                        <a:rPr lang="en-US" altLang="ko-KR" dirty="0" err="1">
                          <a:solidFill>
                            <a:schemeClr val="tx2"/>
                          </a:solidFill>
                        </a:rPr>
                        <a:t>FlexTensor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74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Optimization</a:t>
                      </a:r>
                      <a:endParaRPr lang="ko-KR" altLang="en-US" b="1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Automatic schedule exploration</a:t>
                      </a:r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4191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Portable</a:t>
                      </a:r>
                      <a:endParaRPr lang="ko-KR" altLang="en-US" b="1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Support CPU, GPU, FPGA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45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Performance</a:t>
                      </a:r>
                      <a:endParaRPr lang="ko-KR" altLang="en-US" b="1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Speedup: </a:t>
                      </a:r>
                      <a:r>
                        <a:rPr lang="en-US" altLang="ko-KR" b="1" dirty="0"/>
                        <a:t>1.83x on GPU, 1.72x on CPU, 1.5x on FPGA</a:t>
                      </a:r>
                      <a:endParaRPr lang="ko-KR" altLang="en-US" b="1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33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Programming </a:t>
                      </a:r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Only compute description in Python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22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Development time </a:t>
                      </a:r>
                      <a:endParaRPr lang="ko-KR" altLang="en-US" b="1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 min – 1 hour</a:t>
                      </a: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85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40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A92DA91D-196A-93E0-6BBA-50A3CDF58E85}"/>
              </a:ext>
            </a:extLst>
          </p:cNvPr>
          <p:cNvSpPr/>
          <p:nvPr/>
        </p:nvSpPr>
        <p:spPr>
          <a:xfrm>
            <a:off x="2531520" y="1528243"/>
            <a:ext cx="8579760" cy="47118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FlexTensor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workflow </a:t>
            </a: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D1971-6026-C1D2-D50D-23017BF534DD}"/>
              </a:ext>
            </a:extLst>
          </p:cNvPr>
          <p:cNvSpPr txBox="1"/>
          <p:nvPr/>
        </p:nvSpPr>
        <p:spPr>
          <a:xfrm>
            <a:off x="818864" y="2440927"/>
            <a:ext cx="1316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Compute </a:t>
            </a:r>
          </a:p>
          <a:p>
            <a:pPr algn="ctr"/>
            <a:r>
              <a:rPr lang="en-US" altLang="ko-KR" sz="1600" b="1" dirty="0"/>
              <a:t> description</a:t>
            </a:r>
          </a:p>
          <a:p>
            <a:pPr algn="ctr"/>
            <a:r>
              <a:rPr lang="en-US" altLang="ko-KR" sz="1600" b="1" dirty="0"/>
              <a:t>(</a:t>
            </a:r>
            <a:r>
              <a:rPr lang="en-US" altLang="ko-KR" sz="1600" b="1" i="1" dirty="0"/>
              <a:t>compute.py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4CB18B9-9BFA-053C-83AC-981BB42ECF46}"/>
              </a:ext>
            </a:extLst>
          </p:cNvPr>
          <p:cNvSpPr/>
          <p:nvPr/>
        </p:nvSpPr>
        <p:spPr>
          <a:xfrm>
            <a:off x="2099637" y="2261314"/>
            <a:ext cx="740276" cy="266893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BC7E0A-9759-A6AF-BF0D-CBF454CCACC2}"/>
              </a:ext>
            </a:extLst>
          </p:cNvPr>
          <p:cNvSpPr/>
          <p:nvPr/>
        </p:nvSpPr>
        <p:spPr>
          <a:xfrm>
            <a:off x="3099323" y="1939493"/>
            <a:ext cx="1726082" cy="8871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Static Analysis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D9A760-551A-791F-AF8F-6086279589A0}"/>
              </a:ext>
            </a:extLst>
          </p:cNvPr>
          <p:cNvCxnSpPr/>
          <p:nvPr/>
        </p:nvCxnSpPr>
        <p:spPr>
          <a:xfrm>
            <a:off x="4939552" y="2383066"/>
            <a:ext cx="1452283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347F36-1F66-5F6A-D855-F62EFCF3F7D6}"/>
              </a:ext>
            </a:extLst>
          </p:cNvPr>
          <p:cNvSpPr txBox="1"/>
          <p:nvPr/>
        </p:nvSpPr>
        <p:spPr>
          <a:xfrm>
            <a:off x="4999899" y="2011099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/>
              <a:t>statistical info</a:t>
            </a:r>
            <a:endParaRPr lang="ko-KR" alt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BBC20-58D7-00C2-1274-CDBF8FCF81A3}"/>
              </a:ext>
            </a:extLst>
          </p:cNvPr>
          <p:cNvSpPr txBox="1"/>
          <p:nvPr/>
        </p:nvSpPr>
        <p:spPr>
          <a:xfrm>
            <a:off x="4999899" y="2394761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/>
              <a:t>structure info</a:t>
            </a:r>
            <a:endParaRPr lang="ko-KR" altLang="en-US" sz="1600" i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08E437-7508-AB8E-BA9E-23C59DF6D5A4}"/>
              </a:ext>
            </a:extLst>
          </p:cNvPr>
          <p:cNvSpPr/>
          <p:nvPr/>
        </p:nvSpPr>
        <p:spPr>
          <a:xfrm>
            <a:off x="6494552" y="1906080"/>
            <a:ext cx="1726083" cy="8871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</a:p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Schedule space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C50C2F-172C-725C-B5DE-1EF41781A306}"/>
              </a:ext>
            </a:extLst>
          </p:cNvPr>
          <p:cNvSpPr/>
          <p:nvPr/>
        </p:nvSpPr>
        <p:spPr>
          <a:xfrm>
            <a:off x="9117105" y="3192569"/>
            <a:ext cx="1726083" cy="97932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Explore</a:t>
            </a:r>
          </a:p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&amp;</a:t>
            </a:r>
          </a:p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Evaluate</a:t>
            </a:r>
          </a:p>
        </p:txBody>
      </p:sp>
      <p:sp>
        <p:nvSpPr>
          <p:cNvPr id="16" name="화살표: U자형 15">
            <a:extLst>
              <a:ext uri="{FF2B5EF4-FFF2-40B4-BE49-F238E27FC236}">
                <a16:creationId xmlns:a16="http://schemas.microsoft.com/office/drawing/2014/main" id="{B5B39D97-742B-7CB5-7BF9-CA6E7BC32C7C}"/>
              </a:ext>
            </a:extLst>
          </p:cNvPr>
          <p:cNvSpPr/>
          <p:nvPr/>
        </p:nvSpPr>
        <p:spPr>
          <a:xfrm rot="16200000">
            <a:off x="8528538" y="3447262"/>
            <a:ext cx="700498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548313-94E3-1C4E-152C-8C0AE5DBEF7A}"/>
              </a:ext>
            </a:extLst>
          </p:cNvPr>
          <p:cNvSpPr txBox="1"/>
          <p:nvPr/>
        </p:nvSpPr>
        <p:spPr>
          <a:xfrm>
            <a:off x="7808190" y="3545615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Repeat</a:t>
            </a:r>
            <a:endParaRPr lang="ko-KR" altLang="en-US" sz="1600" b="1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F53B765-90A2-CE7C-11AB-5E4AD3831BDA}"/>
              </a:ext>
            </a:extLst>
          </p:cNvPr>
          <p:cNvCxnSpPr>
            <a:cxnSpLocks/>
          </p:cNvCxnSpPr>
          <p:nvPr/>
        </p:nvCxnSpPr>
        <p:spPr>
          <a:xfrm>
            <a:off x="8323352" y="2394761"/>
            <a:ext cx="1466106" cy="733922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래픽 24" descr="설정 단색으로 채워진">
            <a:extLst>
              <a:ext uri="{FF2B5EF4-FFF2-40B4-BE49-F238E27FC236}">
                <a16:creationId xmlns:a16="http://schemas.microsoft.com/office/drawing/2014/main" id="{6B0D556E-AFB8-835C-3C85-0607D5317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3318" y="4508708"/>
            <a:ext cx="654130" cy="65413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256116-18A6-E07D-FCB3-E30C1DFB99FB}"/>
              </a:ext>
            </a:extLst>
          </p:cNvPr>
          <p:cNvSpPr/>
          <p:nvPr/>
        </p:nvSpPr>
        <p:spPr>
          <a:xfrm>
            <a:off x="6494552" y="4719265"/>
            <a:ext cx="1726083" cy="88714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</a:p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Scheduling</a:t>
            </a:r>
          </a:p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Sequence</a:t>
            </a:r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FD33FE-C85D-F347-066F-98F182EB9C88}"/>
              </a:ext>
            </a:extLst>
          </p:cNvPr>
          <p:cNvCxnSpPr>
            <a:cxnSpLocks/>
          </p:cNvCxnSpPr>
          <p:nvPr/>
        </p:nvCxnSpPr>
        <p:spPr>
          <a:xfrm flipH="1">
            <a:off x="8334782" y="4238171"/>
            <a:ext cx="1454676" cy="92466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40318D-9848-4F0B-F131-5EB9A66398D6}"/>
              </a:ext>
            </a:extLst>
          </p:cNvPr>
          <p:cNvSpPr txBox="1"/>
          <p:nvPr/>
        </p:nvSpPr>
        <p:spPr>
          <a:xfrm>
            <a:off x="9305082" y="5084942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Config</a:t>
            </a:r>
            <a:endParaRPr lang="ko-KR" altLang="en-US" sz="16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382E6B-3EB1-7CF3-C77A-FC6F7540C51E}"/>
              </a:ext>
            </a:extLst>
          </p:cNvPr>
          <p:cNvCxnSpPr>
            <a:cxnSpLocks/>
          </p:cNvCxnSpPr>
          <p:nvPr/>
        </p:nvCxnSpPr>
        <p:spPr>
          <a:xfrm flipH="1">
            <a:off x="4939552" y="5182046"/>
            <a:ext cx="1452283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35" descr="목록 윤곽선">
            <a:extLst>
              <a:ext uri="{FF2B5EF4-FFF2-40B4-BE49-F238E27FC236}">
                <a16:creationId xmlns:a16="http://schemas.microsoft.com/office/drawing/2014/main" id="{395FA067-6856-75AE-F857-D831BCB55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2315" y="5240472"/>
            <a:ext cx="700498" cy="70049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6A2CF6C-DC39-4799-2BCD-D4A165728403}"/>
              </a:ext>
            </a:extLst>
          </p:cNvPr>
          <p:cNvSpPr txBox="1"/>
          <p:nvPr/>
        </p:nvSpPr>
        <p:spPr>
          <a:xfrm>
            <a:off x="5153269" y="5879368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Schedule</a:t>
            </a:r>
            <a:endParaRPr lang="ko-KR" altLang="en-US" sz="16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BDD176E-CD6F-60BD-71C5-121A8816D44F}"/>
              </a:ext>
            </a:extLst>
          </p:cNvPr>
          <p:cNvSpPr/>
          <p:nvPr/>
        </p:nvSpPr>
        <p:spPr>
          <a:xfrm>
            <a:off x="3099323" y="4659510"/>
            <a:ext cx="1726083" cy="88714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</a:p>
          <a:p>
            <a:pPr algn="ctr"/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Low-level code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814E4DC-15A1-D0DD-32E7-06AACF54811C}"/>
              </a:ext>
            </a:extLst>
          </p:cNvPr>
          <p:cNvSpPr/>
          <p:nvPr/>
        </p:nvSpPr>
        <p:spPr>
          <a:xfrm rot="10800000">
            <a:off x="2101533" y="4987326"/>
            <a:ext cx="740276" cy="266893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래픽 41" descr="문서 윤곽선">
            <a:extLst>
              <a:ext uri="{FF2B5EF4-FFF2-40B4-BE49-F238E27FC236}">
                <a16:creationId xmlns:a16="http://schemas.microsoft.com/office/drawing/2014/main" id="{5436E3FF-4B2C-709F-659D-52A6C61BB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427" y="4686381"/>
            <a:ext cx="725261" cy="725261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AE9AA221-365F-FD6E-A543-BD7D671AA2A7}"/>
              </a:ext>
            </a:extLst>
          </p:cNvPr>
          <p:cNvSpPr/>
          <p:nvPr/>
        </p:nvSpPr>
        <p:spPr>
          <a:xfrm>
            <a:off x="1050822" y="4582284"/>
            <a:ext cx="374877" cy="363458"/>
          </a:xfrm>
          <a:prstGeom prst="ellipse">
            <a:avLst/>
          </a:prstGeom>
          <a:solidFill>
            <a:schemeClr val="bg1"/>
          </a:solidFill>
          <a:ln w="1905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</a:rPr>
              <a:t>&lt;/&gt;</a:t>
            </a:r>
            <a:endParaRPr lang="ko-KR" alt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4" name="그래픽 43" descr="문서 윤곽선">
            <a:extLst>
              <a:ext uri="{FF2B5EF4-FFF2-40B4-BE49-F238E27FC236}">
                <a16:creationId xmlns:a16="http://schemas.microsoft.com/office/drawing/2014/main" id="{BE46B220-BB04-4250-FD3F-9924997D2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565" y="1739048"/>
            <a:ext cx="725261" cy="725261"/>
          </a:xfrm>
          <a:prstGeom prst="rect">
            <a:avLst/>
          </a:prstGeom>
        </p:spPr>
      </p:pic>
      <p:pic>
        <p:nvPicPr>
          <p:cNvPr id="48" name="그래픽 47" descr="연필 단색으로 채워진">
            <a:extLst>
              <a:ext uri="{FF2B5EF4-FFF2-40B4-BE49-F238E27FC236}">
                <a16:creationId xmlns:a16="http://schemas.microsoft.com/office/drawing/2014/main" id="{BE926B37-FC39-FB5E-52F8-2952D2A0B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3522" y="1804948"/>
            <a:ext cx="412301" cy="4123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909E740-D833-653A-FF4C-BD0E488EBB3D}"/>
              </a:ext>
            </a:extLst>
          </p:cNvPr>
          <p:cNvSpPr txBox="1"/>
          <p:nvPr/>
        </p:nvSpPr>
        <p:spPr>
          <a:xfrm>
            <a:off x="556775" y="5356195"/>
            <a:ext cx="1840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Hardware specific</a:t>
            </a:r>
          </a:p>
          <a:p>
            <a:pPr algn="ctr"/>
            <a:r>
              <a:rPr lang="en-US" altLang="ko-KR" sz="1600" b="1" dirty="0"/>
              <a:t>optimized code</a:t>
            </a:r>
            <a:endParaRPr lang="ko-KR" altLang="en-US" sz="1600" b="1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FE9DCD0-C893-798B-6BAD-534851A5C28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07"/>
          <a:stretch/>
        </p:blipFill>
        <p:spPr>
          <a:xfrm>
            <a:off x="2554185" y="3330276"/>
            <a:ext cx="4252007" cy="829128"/>
          </a:xfrm>
          <a:prstGeom prst="rect">
            <a:avLst/>
          </a:prstGeom>
        </p:spPr>
      </p:pic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EE58CB8-E973-54CE-0727-2D462CC4E38A}"/>
              </a:ext>
            </a:extLst>
          </p:cNvPr>
          <p:cNvSpPr/>
          <p:nvPr/>
        </p:nvSpPr>
        <p:spPr>
          <a:xfrm>
            <a:off x="9161222" y="1782782"/>
            <a:ext cx="212096" cy="22831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1B9BAFF4-1A8F-4063-FBE1-1146D0EF24A3}"/>
              </a:ext>
            </a:extLst>
          </p:cNvPr>
          <p:cNvSpPr/>
          <p:nvPr/>
        </p:nvSpPr>
        <p:spPr>
          <a:xfrm>
            <a:off x="9161222" y="2098934"/>
            <a:ext cx="212096" cy="2242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E2BDC9-D24C-33CA-489F-0F002134645A}"/>
              </a:ext>
            </a:extLst>
          </p:cNvPr>
          <p:cNvSpPr txBox="1"/>
          <p:nvPr/>
        </p:nvSpPr>
        <p:spPr>
          <a:xfrm>
            <a:off x="9373318" y="1727271"/>
            <a:ext cx="1525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Front-end</a:t>
            </a:r>
            <a:endParaRPr lang="ko-KR" altLang="en-US" sz="1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022DB0E-414B-3678-79E0-F10B17EDBC1C}"/>
              </a:ext>
            </a:extLst>
          </p:cNvPr>
          <p:cNvSpPr txBox="1"/>
          <p:nvPr/>
        </p:nvSpPr>
        <p:spPr>
          <a:xfrm>
            <a:off x="9385855" y="2024976"/>
            <a:ext cx="1525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Back-end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028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26" grpId="0" animBg="1"/>
      <p:bldP spid="30" grpId="0"/>
      <p:bldP spid="37" grpId="0"/>
      <p:bldP spid="38" grpId="0" animBg="1"/>
      <p:bldP spid="40" grpId="0" animBg="1"/>
      <p:bldP spid="43" grpId="0" animBg="1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Key challenges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How to provide schedule for compute?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</a:rPr>
              <a:t>Generate schedule space</a:t>
            </a:r>
          </a:p>
          <a:p>
            <a:pPr lvl="1"/>
            <a:r>
              <a:rPr kumimoji="1" lang="en-US" altLang="ko-KR" dirty="0">
                <a:solidFill>
                  <a:srgbClr val="1A1D21"/>
                </a:solidFill>
              </a:rPr>
              <a:t>Enumerate possible scheduling primitive combinations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How to guarantee high performance?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</a:rPr>
              <a:t>Exploration for good schedule(with machine learning technique)</a:t>
            </a:r>
          </a:p>
          <a:p>
            <a:pPr marL="347400" lvl="1" indent="0">
              <a:buNone/>
            </a:pPr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18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ED3C5DCF-5D8B-96A4-5949-FF7ED776B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TVM</a:t>
            </a:r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E1FC61-411D-4B24-9A6A-07592219E1A2}"/>
              </a:ext>
            </a:extLst>
          </p:cNvPr>
          <p:cNvSpPr/>
          <p:nvPr/>
        </p:nvSpPr>
        <p:spPr>
          <a:xfrm>
            <a:off x="5489118" y="4173247"/>
            <a:ext cx="618617" cy="2373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tx2"/>
                </a:solidFill>
                <a:latin typeface="Consolas" panose="020B0609020204030204" pitchFamily="49" charset="0"/>
              </a:rPr>
              <a:t>fuse()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B49102F-A8C2-DCAA-76F6-151D81658D80}"/>
              </a:ext>
            </a:extLst>
          </p:cNvPr>
          <p:cNvSpPr/>
          <p:nvPr/>
        </p:nvSpPr>
        <p:spPr>
          <a:xfrm rot="16200000">
            <a:off x="3739619" y="2552887"/>
            <a:ext cx="327803" cy="583114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FC69B1-5F80-C92E-C46A-7FD9E9722852}"/>
              </a:ext>
            </a:extLst>
          </p:cNvPr>
          <p:cNvGrpSpPr/>
          <p:nvPr/>
        </p:nvGrpSpPr>
        <p:grpSpPr>
          <a:xfrm>
            <a:off x="731484" y="2018085"/>
            <a:ext cx="2656940" cy="1307194"/>
            <a:chOff x="465824" y="1920855"/>
            <a:chExt cx="2656940" cy="130719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31D4F24-AB44-01E7-DD4C-2672253E76DF}"/>
                </a:ext>
              </a:extLst>
            </p:cNvPr>
            <p:cNvSpPr/>
            <p:nvPr/>
          </p:nvSpPr>
          <p:spPr>
            <a:xfrm>
              <a:off x="465826" y="2197854"/>
              <a:ext cx="2656938" cy="103019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def </a:t>
              </a:r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vector_add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(A, B):  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  for </a:t>
              </a:r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in </a:t>
              </a:r>
              <a:r>
                <a:rPr lang="en-US" altLang="ko-KR" sz="12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range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(16):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     C = A[</a:t>
              </a:r>
              <a:r>
                <a:rPr lang="en-US" altLang="ko-KR" sz="1200" b="1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] + B[</a:t>
              </a:r>
              <a:r>
                <a:rPr lang="en-US" altLang="ko-KR" sz="1200" b="1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  return C</a:t>
              </a:r>
            </a:p>
            <a:p>
              <a:r>
                <a:rPr lang="en-US" altLang="ko-KR" sz="16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148DE96-446F-C82E-1182-7BF2EBE5BEA3}"/>
                </a:ext>
              </a:extLst>
            </p:cNvPr>
            <p:cNvSpPr/>
            <p:nvPr/>
          </p:nvSpPr>
          <p:spPr>
            <a:xfrm>
              <a:off x="465825" y="1920855"/>
              <a:ext cx="1958198" cy="276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418604-56AE-2628-5179-E1E1CDF6F702}"/>
                </a:ext>
              </a:extLst>
            </p:cNvPr>
            <p:cNvSpPr txBox="1"/>
            <p:nvPr/>
          </p:nvSpPr>
          <p:spPr>
            <a:xfrm>
              <a:off x="465824" y="1936244"/>
              <a:ext cx="1958199" cy="261610"/>
            </a:xfrm>
            <a:prstGeom prst="rect">
              <a:avLst/>
            </a:prstGeom>
            <a:noFill/>
            <a:ln w="28575">
              <a:solidFill>
                <a:srgbClr val="1A1D2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i="1" dirty="0"/>
                <a:t>Algorithm code(Python)</a:t>
              </a:r>
              <a:endParaRPr lang="ko-KR" altLang="en-US" sz="1100" b="1" i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F0546F-2B67-0441-6E8A-ECA9031184E5}"/>
              </a:ext>
            </a:extLst>
          </p:cNvPr>
          <p:cNvGrpSpPr/>
          <p:nvPr/>
        </p:nvGrpSpPr>
        <p:grpSpPr>
          <a:xfrm>
            <a:off x="4374725" y="2033474"/>
            <a:ext cx="2656939" cy="1307193"/>
            <a:chOff x="7689019" y="3647076"/>
            <a:chExt cx="2656939" cy="130719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862C44B-DF49-FF3E-6D01-6579C3C51787}"/>
                </a:ext>
              </a:extLst>
            </p:cNvPr>
            <p:cNvSpPr/>
            <p:nvPr/>
          </p:nvSpPr>
          <p:spPr>
            <a:xfrm>
              <a:off x="7689019" y="3924074"/>
              <a:ext cx="2656939" cy="103019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C = </a:t>
              </a:r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vector_add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(A,B)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S = </a:t>
              </a:r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create_schedule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(C)</a:t>
              </a:r>
            </a:p>
            <a:p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S.</a:t>
              </a:r>
              <a:r>
                <a:rPr lang="en-US" altLang="ko-KR" sz="12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unroll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(factor=4)</a:t>
              </a:r>
            </a:p>
            <a:p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S.device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cuda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6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…</a:t>
              </a:r>
              <a:endParaRPr lang="ko-KR" altLang="en-US" sz="1600" b="1" dirty="0">
                <a:solidFill>
                  <a:srgbClr val="1A1D2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BB385A-4F73-B907-9EC4-A10EF96E6F32}"/>
                </a:ext>
              </a:extLst>
            </p:cNvPr>
            <p:cNvSpPr/>
            <p:nvPr/>
          </p:nvSpPr>
          <p:spPr>
            <a:xfrm>
              <a:off x="7689020" y="3647076"/>
              <a:ext cx="1958198" cy="276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DB8C2B-2AE4-A93E-226C-F7C2FB128022}"/>
                </a:ext>
              </a:extLst>
            </p:cNvPr>
            <p:cNvSpPr txBox="1"/>
            <p:nvPr/>
          </p:nvSpPr>
          <p:spPr>
            <a:xfrm>
              <a:off x="7689019" y="3662465"/>
              <a:ext cx="1958199" cy="261610"/>
            </a:xfrm>
            <a:prstGeom prst="rect">
              <a:avLst/>
            </a:prstGeom>
            <a:noFill/>
            <a:ln w="28575">
              <a:solidFill>
                <a:srgbClr val="1A1D2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Scheduling(python)</a:t>
              </a:r>
              <a:endParaRPr lang="ko-KR" altLang="en-US" sz="1100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B2AC24-6B98-1120-8BD3-31987F6E4B7D}"/>
              </a:ext>
            </a:extLst>
          </p:cNvPr>
          <p:cNvGrpSpPr/>
          <p:nvPr/>
        </p:nvGrpSpPr>
        <p:grpSpPr>
          <a:xfrm>
            <a:off x="8239365" y="1666800"/>
            <a:ext cx="3542573" cy="1673867"/>
            <a:chOff x="7848028" y="1554181"/>
            <a:chExt cx="3542573" cy="167386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65CF274-FC18-9B33-F3D6-EC9AFD2CE3F6}"/>
                </a:ext>
              </a:extLst>
            </p:cNvPr>
            <p:cNvSpPr/>
            <p:nvPr/>
          </p:nvSpPr>
          <p:spPr>
            <a:xfrm>
              <a:off x="7848028" y="1831179"/>
              <a:ext cx="3542573" cy="139686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for(int outer=0; outer&lt;4; outer=outer+1)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C[outer*4+0]=A[outer*4+0]+B[outer*4+0];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C[outer*4+1]=A[outer*4+1]+B[outer*4+1];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C[outer*4+2]=A[outer*4+2]+B[outer*4+2];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C[outer*4+3]=A[outer*4+3]+B[outer*4+3];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}</a:t>
              </a:r>
              <a:r>
                <a:rPr lang="ko-KR" altLang="en-US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…</a:t>
              </a:r>
              <a:endParaRPr lang="en-US" altLang="ko-KR" sz="1200" b="1" dirty="0">
                <a:solidFill>
                  <a:srgbClr val="1A1D2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763C600-72AD-05EE-B992-C07737B894C5}"/>
                </a:ext>
              </a:extLst>
            </p:cNvPr>
            <p:cNvSpPr/>
            <p:nvPr/>
          </p:nvSpPr>
          <p:spPr>
            <a:xfrm>
              <a:off x="7848029" y="1554181"/>
              <a:ext cx="2588496" cy="276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2E1480-A031-ACEA-3FF7-0C306AB2FF19}"/>
                </a:ext>
              </a:extLst>
            </p:cNvPr>
            <p:cNvSpPr txBox="1"/>
            <p:nvPr/>
          </p:nvSpPr>
          <p:spPr>
            <a:xfrm>
              <a:off x="7848029" y="1569570"/>
              <a:ext cx="2588496" cy="261610"/>
            </a:xfrm>
            <a:prstGeom prst="rect">
              <a:avLst/>
            </a:prstGeom>
            <a:noFill/>
            <a:ln w="28575">
              <a:solidFill>
                <a:srgbClr val="1A1D2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Optimized Code(H/W friendly, C, C++)</a:t>
              </a:r>
              <a:endParaRPr lang="ko-KR" altLang="en-US" sz="1100" b="1" dirty="0"/>
            </a:p>
          </p:txBody>
        </p:sp>
      </p:grpSp>
      <p:pic>
        <p:nvPicPr>
          <p:cNvPr id="3" name="그래픽 2" descr="로봇 윤곽선">
            <a:extLst>
              <a:ext uri="{FF2B5EF4-FFF2-40B4-BE49-F238E27FC236}">
                <a16:creationId xmlns:a16="http://schemas.microsoft.com/office/drawing/2014/main" id="{B3BE8113-B148-B3F0-8BFD-F7DA7369A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1602" y="3576094"/>
            <a:ext cx="900018" cy="900018"/>
          </a:xfrm>
          <a:prstGeom prst="rect">
            <a:avLst/>
          </a:prstGeom>
        </p:spPr>
      </p:pic>
      <p:pic>
        <p:nvPicPr>
          <p:cNvPr id="23" name="Picture 4" descr="Pin on 3D Man">
            <a:extLst>
              <a:ext uri="{FF2B5EF4-FFF2-40B4-BE49-F238E27FC236}">
                <a16:creationId xmlns:a16="http://schemas.microsoft.com/office/drawing/2014/main" id="{FE0AC284-E598-C02B-7575-B08376796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2165827" y="3428245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B3D0948-E991-0FF7-D886-FDA92CF78735}"/>
              </a:ext>
            </a:extLst>
          </p:cNvPr>
          <p:cNvSpPr/>
          <p:nvPr/>
        </p:nvSpPr>
        <p:spPr>
          <a:xfrm rot="16200000">
            <a:off x="7471613" y="2552888"/>
            <a:ext cx="327803" cy="583114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4" descr="Pin on 3D Man">
            <a:extLst>
              <a:ext uri="{FF2B5EF4-FFF2-40B4-BE49-F238E27FC236}">
                <a16:creationId xmlns:a16="http://schemas.microsoft.com/office/drawing/2014/main" id="{FB69F85E-B07B-34EC-9F41-7FB233946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00" b="96429" l="54467" r="94813">
                        <a14:foregroundMark x1="64553" y1="30000" x2="76081" y2="26429"/>
                        <a14:foregroundMark x1="74352" y1="24643" x2="79539" y2="20000"/>
                        <a14:foregroundMark x1="63617" y1="93720" x2="67147" y2="96429"/>
                        <a14:foregroundMark x1="61427" y1="92041" x2="63104" y2="93327"/>
                        <a14:backgroundMark x1="59078" y1="91429" x2="58501" y2="93214"/>
                        <a14:backgroundMark x1="57925" y1="96786" x2="61383" y2="90000"/>
                        <a14:backgroundMark x1="54179" y1="95000" x2="61383" y2="92143"/>
                        <a14:backgroundMark x1="57349" y1="91071" x2="59366" y2="9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6724153" y="3540608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래픽 28" descr="로봇 윤곽선">
            <a:extLst>
              <a:ext uri="{FF2B5EF4-FFF2-40B4-BE49-F238E27FC236}">
                <a16:creationId xmlns:a16="http://schemas.microsoft.com/office/drawing/2014/main" id="{5A1731A1-FC9E-2B29-677A-5F0725470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9369" y="3526590"/>
            <a:ext cx="822065" cy="82206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B02E8FB-4E84-DB36-C625-71BD409404BB}"/>
              </a:ext>
            </a:extLst>
          </p:cNvPr>
          <p:cNvSpPr/>
          <p:nvPr/>
        </p:nvSpPr>
        <p:spPr>
          <a:xfrm>
            <a:off x="5360505" y="3699344"/>
            <a:ext cx="618617" cy="2373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tx2"/>
                </a:solidFill>
                <a:latin typeface="Consolas" panose="020B0609020204030204" pitchFamily="49" charset="0"/>
              </a:rPr>
              <a:t>split()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F75655D-C11E-875A-5BD7-B0F63A871412}"/>
              </a:ext>
            </a:extLst>
          </p:cNvPr>
          <p:cNvSpPr/>
          <p:nvPr/>
        </p:nvSpPr>
        <p:spPr>
          <a:xfrm>
            <a:off x="5556819" y="3501393"/>
            <a:ext cx="618617" cy="2373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tx2"/>
                </a:solidFill>
                <a:latin typeface="Consolas" panose="020B0609020204030204" pitchFamily="49" charset="0"/>
              </a:rPr>
              <a:t>unroll()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719EC9-7339-169B-30AF-E83D3F8E1BDE}"/>
              </a:ext>
            </a:extLst>
          </p:cNvPr>
          <p:cNvSpPr txBox="1"/>
          <p:nvPr/>
        </p:nvSpPr>
        <p:spPr>
          <a:xfrm rot="5400000">
            <a:off x="5648341" y="388342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88C318-255F-E6F7-EFA8-ADB6018B45DF}"/>
              </a:ext>
            </a:extLst>
          </p:cNvPr>
          <p:cNvSpPr txBox="1"/>
          <p:nvPr/>
        </p:nvSpPr>
        <p:spPr>
          <a:xfrm>
            <a:off x="4342543" y="4248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TVM</a:t>
            </a:r>
            <a:endParaRPr lang="ko-KR" altLang="en-US" sz="1200" b="1" dirty="0"/>
          </a:p>
        </p:txBody>
      </p:sp>
      <p:sp>
        <p:nvSpPr>
          <p:cNvPr id="36" name="화살표: 원형 35">
            <a:extLst>
              <a:ext uri="{FF2B5EF4-FFF2-40B4-BE49-F238E27FC236}">
                <a16:creationId xmlns:a16="http://schemas.microsoft.com/office/drawing/2014/main" id="{DE09ED09-AD09-3A04-926D-78CB5C0BF5CD}"/>
              </a:ext>
            </a:extLst>
          </p:cNvPr>
          <p:cNvSpPr/>
          <p:nvPr/>
        </p:nvSpPr>
        <p:spPr>
          <a:xfrm rot="16882943">
            <a:off x="4900620" y="3675460"/>
            <a:ext cx="583474" cy="86214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7190485"/>
              <a:gd name="adj5" fmla="val 12500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9E1C656-ACA1-1BAF-5F73-992CEC7DDF9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6175436" y="3620069"/>
            <a:ext cx="234550" cy="246474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06374D-6023-C5A7-0AB9-3B37EBEB385F}"/>
              </a:ext>
            </a:extLst>
          </p:cNvPr>
          <p:cNvGrpSpPr/>
          <p:nvPr/>
        </p:nvGrpSpPr>
        <p:grpSpPr>
          <a:xfrm>
            <a:off x="1672591" y="3612423"/>
            <a:ext cx="539949" cy="473549"/>
            <a:chOff x="882608" y="3205971"/>
            <a:chExt cx="873258" cy="725261"/>
          </a:xfrm>
        </p:grpSpPr>
        <p:pic>
          <p:nvPicPr>
            <p:cNvPr id="40" name="그래픽 39" descr="문서 윤곽선">
              <a:extLst>
                <a:ext uri="{FF2B5EF4-FFF2-40B4-BE49-F238E27FC236}">
                  <a16:creationId xmlns:a16="http://schemas.microsoft.com/office/drawing/2014/main" id="{DAF7AE58-C9A5-5275-D760-22BAB866F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2608" y="3205971"/>
              <a:ext cx="725261" cy="725261"/>
            </a:xfrm>
            <a:prstGeom prst="rect">
              <a:avLst/>
            </a:prstGeom>
          </p:spPr>
        </p:pic>
        <p:pic>
          <p:nvPicPr>
            <p:cNvPr id="41" name="그래픽 40" descr="연필 단색으로 채워진">
              <a:extLst>
                <a:ext uri="{FF2B5EF4-FFF2-40B4-BE49-F238E27FC236}">
                  <a16:creationId xmlns:a16="http://schemas.microsoft.com/office/drawing/2014/main" id="{4E55E696-7361-A02E-995E-2F34D11B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43565" y="3271871"/>
              <a:ext cx="412301" cy="412301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856BB32-CA96-FC8B-FC0A-3C4BDBDD1EB5}"/>
              </a:ext>
            </a:extLst>
          </p:cNvPr>
          <p:cNvGrpSpPr/>
          <p:nvPr/>
        </p:nvGrpSpPr>
        <p:grpSpPr>
          <a:xfrm>
            <a:off x="6277629" y="3726059"/>
            <a:ext cx="539949" cy="473549"/>
            <a:chOff x="882608" y="3205971"/>
            <a:chExt cx="873258" cy="725261"/>
          </a:xfrm>
        </p:grpSpPr>
        <p:pic>
          <p:nvPicPr>
            <p:cNvPr id="44" name="그래픽 43" descr="문서 윤곽선">
              <a:extLst>
                <a:ext uri="{FF2B5EF4-FFF2-40B4-BE49-F238E27FC236}">
                  <a16:creationId xmlns:a16="http://schemas.microsoft.com/office/drawing/2014/main" id="{DBD294C5-110C-6E9E-34DE-2CE293AF8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2608" y="3205971"/>
              <a:ext cx="725261" cy="725261"/>
            </a:xfrm>
            <a:prstGeom prst="rect">
              <a:avLst/>
            </a:prstGeom>
          </p:spPr>
        </p:pic>
        <p:pic>
          <p:nvPicPr>
            <p:cNvPr id="45" name="그래픽 44" descr="연필 단색으로 채워진">
              <a:extLst>
                <a:ext uri="{FF2B5EF4-FFF2-40B4-BE49-F238E27FC236}">
                  <a16:creationId xmlns:a16="http://schemas.microsoft.com/office/drawing/2014/main" id="{92FE044B-FDDB-AD2F-AB44-9BCD5E003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43565" y="3271871"/>
              <a:ext cx="412301" cy="412301"/>
            </a:xfrm>
            <a:prstGeom prst="rect">
              <a:avLst/>
            </a:prstGeom>
          </p:spPr>
        </p:pic>
      </p:grpSp>
      <p:pic>
        <p:nvPicPr>
          <p:cNvPr id="46" name="Picture 4" descr="NVIDIA Tesla K40 GPU Accelerator 900-22081-2250-000 B&amp;H Photo">
            <a:extLst>
              <a:ext uri="{FF2B5EF4-FFF2-40B4-BE49-F238E27FC236}">
                <a16:creationId xmlns:a16="http://schemas.microsoft.com/office/drawing/2014/main" id="{3F5C06E9-A127-AFC7-F9B6-16D038CA5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360" r="97000">
                        <a14:foregroundMark x1="10800" y1="48640" x2="4000" y2="52480"/>
                        <a14:foregroundMark x1="4000" y1="52480" x2="120" y2="62520"/>
                        <a14:foregroundMark x1="120" y1="62520" x2="1960" y2="70800"/>
                        <a14:foregroundMark x1="5950" y1="71270" x2="10440" y2="71800"/>
                        <a14:foregroundMark x1="1960" y1="70800" x2="3030" y2="70926"/>
                        <a14:foregroundMark x1="36984" y1="90116" x2="37280" y2="90320"/>
                        <a14:foregroundMark x1="10440" y1="71800" x2="35842" y2="89328"/>
                        <a14:foregroundMark x1="37685" y1="87702" x2="38640" y2="81520"/>
                        <a14:foregroundMark x1="37280" y1="90320" x2="37363" y2="89781"/>
                        <a14:foregroundMark x1="62665" y1="71864" x2="63720" y2="71440"/>
                        <a14:foregroundMark x1="61034" y1="72520" x2="61747" y2="72233"/>
                        <a14:foregroundMark x1="56227" y1="74452" x2="58842" y2="73401"/>
                        <a14:foregroundMark x1="53501" y1="75548" x2="54038" y2="75332"/>
                        <a14:foregroundMark x1="48974" y1="77367" x2="49761" y2="77051"/>
                        <a14:foregroundMark x1="38640" y1="81520" x2="43341" y2="79631"/>
                        <a14:foregroundMark x1="63720" y1="71440" x2="74560" y2="61360"/>
                        <a14:foregroundMark x1="77440" y1="54475" x2="77468" y2="54408"/>
                        <a14:foregroundMark x1="76473" y1="56787" x2="76908" y2="55746"/>
                        <a14:foregroundMark x1="74789" y1="60813" x2="75228" y2="59764"/>
                        <a14:foregroundMark x1="80825" y1="50177" x2="99600" y2="30880"/>
                        <a14:foregroundMark x1="99600" y1="30880" x2="99800" y2="22840"/>
                        <a14:foregroundMark x1="99800" y1="22840" x2="77360" y2="9920"/>
                        <a14:foregroundMark x1="77360" y1="9920" x2="63440" y2="14040"/>
                        <a14:foregroundMark x1="13725" y1="42851" x2="11880" y2="43920"/>
                        <a14:foregroundMark x1="29043" y1="33974" x2="17964" y2="40394"/>
                        <a14:foregroundMark x1="63440" y1="14040" x2="43876" y2="25377"/>
                        <a14:foregroundMark x1="11880" y1="43920" x2="8040" y2="49760"/>
                        <a14:foregroundMark x1="8040" y1="49760" x2="8040" y2="49760"/>
                        <a14:foregroundMark x1="4760" y1="54800" x2="880" y2="66760"/>
                        <a14:foregroundMark x1="880" y1="66760" x2="9360" y2="67880"/>
                        <a14:foregroundMark x1="9360" y1="67880" x2="35492" y2="89636"/>
                        <a14:foregroundMark x1="35791" y1="89372" x2="38520" y2="82360"/>
                        <a14:foregroundMark x1="38520" y1="82360" x2="33840" y2="73720"/>
                        <a14:foregroundMark x1="33840" y1="73720" x2="12480" y2="57920"/>
                        <a14:foregroundMark x1="12480" y1="57920" x2="3000" y2="54680"/>
                        <a14:foregroundMark x1="22760" y1="50280" x2="22760" y2="50280"/>
                        <a14:foregroundMark x1="5520" y1="64480" x2="20960" y2="64480"/>
                        <a14:foregroundMark x1="20960" y1="64480" x2="27880" y2="70680"/>
                        <a14:foregroundMark x1="27880" y1="70680" x2="21960" y2="77400"/>
                        <a14:foregroundMark x1="21960" y1="77400" x2="9920" y2="72200"/>
                        <a14:foregroundMark x1="9920" y1="72200" x2="2640" y2="65560"/>
                        <a14:foregroundMark x1="2640" y1="65560" x2="2880" y2="63480"/>
                        <a14:foregroundMark x1="13440" y1="64000" x2="13440" y2="64000"/>
                        <a14:foregroundMark x1="16320" y1="64760" x2="16320" y2="64760"/>
                        <a14:foregroundMark x1="32080" y1="51040" x2="49880" y2="43200"/>
                        <a14:foregroundMark x1="49880" y1="43200" x2="36760" y2="50080"/>
                        <a14:foregroundMark x1="36760" y1="50080" x2="35080" y2="44480"/>
                        <a14:foregroundMark x1="42880" y1="45360" x2="42880" y2="45360"/>
                        <a14:foregroundMark x1="86280" y1="41480" x2="97160" y2="18240"/>
                        <a14:foregroundMark x1="97160" y1="18240" x2="95560" y2="37400"/>
                        <a14:foregroundMark x1="93671" y1="41245" x2="93320" y2="41960"/>
                        <a14:foregroundMark x1="95560" y1="37400" x2="94309" y2="39946"/>
                        <a14:foregroundMark x1="95888" y1="38755" x2="98440" y2="21640"/>
                        <a14:foregroundMark x1="98440" y1="21640" x2="97000" y2="35600"/>
                        <a14:foregroundMark x1="97000" y1="35600" x2="94840" y2="35960"/>
                        <a14:foregroundMark x1="1480" y1="64480" x2="9240" y2="58400"/>
                        <a14:foregroundMark x1="9240" y1="58400" x2="4600" y2="65480"/>
                        <a14:foregroundMark x1="4600" y1="65480" x2="1360" y2="63240"/>
                        <a14:backgroundMark x1="13880" y1="42520" x2="59240" y2="14080"/>
                        <a14:backgroundMark x1="11680" y1="45480" x2="59720" y2="14840"/>
                        <a14:backgroundMark x1="54840" y1="78080" x2="78840" y2="52080"/>
                        <a14:backgroundMark x1="2840" y1="70000" x2="33720" y2="90560"/>
                        <a14:backgroundMark x1="44520" y1="25840" x2="62680" y2="14080"/>
                        <a14:backgroundMark x1="81040" y1="50360" x2="96000" y2="39080"/>
                        <a14:backgroundMark x1="57760" y1="77080" x2="78120" y2="54040"/>
                        <a14:backgroundMark x1="59720" y1="73160" x2="75160" y2="60920"/>
                        <a14:backgroundMark x1="68320" y1="68000" x2="76880" y2="59680"/>
                        <a14:backgroundMark x1="81040" y1="50360" x2="33240" y2="92520"/>
                        <a14:backgroundMark x1="37400" y1="88600" x2="86040" y2="51000"/>
                        <a14:backgroundMark x1="86040" y1="51000" x2="4108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804" y="3779909"/>
            <a:ext cx="1272070" cy="127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화살표: 원형 49">
            <a:extLst>
              <a:ext uri="{FF2B5EF4-FFF2-40B4-BE49-F238E27FC236}">
                <a16:creationId xmlns:a16="http://schemas.microsoft.com/office/drawing/2014/main" id="{324A4929-4B9F-4158-27AC-42BFB972B646}"/>
              </a:ext>
            </a:extLst>
          </p:cNvPr>
          <p:cNvSpPr/>
          <p:nvPr/>
        </p:nvSpPr>
        <p:spPr>
          <a:xfrm rot="10800000">
            <a:off x="3916546" y="2649068"/>
            <a:ext cx="3701141" cy="2372588"/>
          </a:xfrm>
          <a:prstGeom prst="circularArrow">
            <a:avLst>
              <a:gd name="adj1" fmla="val 2350"/>
              <a:gd name="adj2" fmla="val 404069"/>
              <a:gd name="adj3" fmla="val 18588110"/>
              <a:gd name="adj4" fmla="val 13234657"/>
              <a:gd name="adj5" fmla="val 5156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화살표: 원형 50">
            <a:extLst>
              <a:ext uri="{FF2B5EF4-FFF2-40B4-BE49-F238E27FC236}">
                <a16:creationId xmlns:a16="http://schemas.microsoft.com/office/drawing/2014/main" id="{1D4D0B99-BEA1-58B9-8ECA-7809685B5E17}"/>
              </a:ext>
            </a:extLst>
          </p:cNvPr>
          <p:cNvSpPr/>
          <p:nvPr/>
        </p:nvSpPr>
        <p:spPr>
          <a:xfrm rot="10584988" flipH="1">
            <a:off x="4036926" y="2354313"/>
            <a:ext cx="3701141" cy="2372588"/>
          </a:xfrm>
          <a:prstGeom prst="circularArrow">
            <a:avLst>
              <a:gd name="adj1" fmla="val 2350"/>
              <a:gd name="adj2" fmla="val 437885"/>
              <a:gd name="adj3" fmla="val 18588110"/>
              <a:gd name="adj4" fmla="val 13234657"/>
              <a:gd name="adj5" fmla="val 5156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AB15D7-362E-BD71-A3B3-EE6951BC1E04}"/>
              </a:ext>
            </a:extLst>
          </p:cNvPr>
          <p:cNvSpPr txBox="1"/>
          <p:nvPr/>
        </p:nvSpPr>
        <p:spPr>
          <a:xfrm>
            <a:off x="5272555" y="4591916"/>
            <a:ext cx="1749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>
                <a:solidFill>
                  <a:schemeClr val="accent5"/>
                </a:solidFill>
              </a:rPr>
              <a:t>Which device?</a:t>
            </a:r>
            <a:endParaRPr lang="ko-KR" altLang="en-US" sz="1200" b="1" i="1" dirty="0">
              <a:solidFill>
                <a:schemeClr val="accent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7A8EB5-BDFB-4619-1585-29DBA1AD473E}"/>
              </a:ext>
            </a:extLst>
          </p:cNvPr>
          <p:cNvSpPr txBox="1"/>
          <p:nvPr/>
        </p:nvSpPr>
        <p:spPr>
          <a:xfrm>
            <a:off x="8509531" y="4102821"/>
            <a:ext cx="1749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/>
              <a:t>Hardware</a:t>
            </a:r>
            <a:r>
              <a:rPr lang="ko-KR" altLang="en-US" sz="1100" b="1" i="1" dirty="0"/>
              <a:t> </a:t>
            </a:r>
            <a:endParaRPr lang="en-US" altLang="ko-KR" sz="1100" b="1" i="1" dirty="0"/>
          </a:p>
          <a:p>
            <a:pPr algn="ctr"/>
            <a:r>
              <a:rPr lang="en-US" altLang="ko-KR" sz="1100" b="1" i="1" dirty="0"/>
              <a:t>optimized</a:t>
            </a:r>
            <a:r>
              <a:rPr lang="ko-KR" altLang="en-US" sz="1100" b="1" i="1" dirty="0"/>
              <a:t> </a:t>
            </a:r>
            <a:r>
              <a:rPr lang="en-US" altLang="ko-KR" sz="1100" b="1" i="1" dirty="0"/>
              <a:t>code</a:t>
            </a:r>
            <a:endParaRPr lang="ko-KR" altLang="en-US" sz="1100" b="1" i="1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6832921-21E1-45BC-558A-A4A73AE485A6}"/>
              </a:ext>
            </a:extLst>
          </p:cNvPr>
          <p:cNvGrpSpPr/>
          <p:nvPr/>
        </p:nvGrpSpPr>
        <p:grpSpPr>
          <a:xfrm>
            <a:off x="9085309" y="3621962"/>
            <a:ext cx="534351" cy="551285"/>
            <a:chOff x="8823914" y="3364787"/>
            <a:chExt cx="788866" cy="829358"/>
          </a:xfrm>
        </p:grpSpPr>
        <p:pic>
          <p:nvPicPr>
            <p:cNvPr id="54" name="그래픽 53" descr="문서 윤곽선">
              <a:extLst>
                <a:ext uri="{FF2B5EF4-FFF2-40B4-BE49-F238E27FC236}">
                  <a16:creationId xmlns:a16="http://schemas.microsoft.com/office/drawing/2014/main" id="{11AA3E64-7462-A0E2-75DD-0BE428A50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87519" y="3468884"/>
              <a:ext cx="725261" cy="725261"/>
            </a:xfrm>
            <a:prstGeom prst="rect">
              <a:avLst/>
            </a:prstGeom>
          </p:spPr>
        </p:pic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5BB885E-FEFA-83EB-F531-2641D2413B0B}"/>
                </a:ext>
              </a:extLst>
            </p:cNvPr>
            <p:cNvSpPr/>
            <p:nvPr/>
          </p:nvSpPr>
          <p:spPr>
            <a:xfrm>
              <a:off x="8823914" y="3364787"/>
              <a:ext cx="374877" cy="363458"/>
            </a:xfrm>
            <a:prstGeom prst="ellipse">
              <a:avLst/>
            </a:prstGeom>
            <a:solidFill>
              <a:srgbClr val="DEEBF7"/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bg2">
                      <a:lumMod val="10000"/>
                    </a:schemeClr>
                  </a:solidFill>
                </a:rPr>
                <a:t>&lt;/&gt;</a:t>
              </a:r>
              <a:endParaRPr lang="ko-KR" altLang="en-US" sz="8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93D166D-0A92-A08B-9679-613A7212359D}"/>
              </a:ext>
            </a:extLst>
          </p:cNvPr>
          <p:cNvSpPr txBox="1"/>
          <p:nvPr/>
        </p:nvSpPr>
        <p:spPr>
          <a:xfrm>
            <a:off x="2216991" y="3052570"/>
            <a:ext cx="1718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add_module_.py</a:t>
            </a:r>
            <a:endParaRPr lang="ko-KR" altLang="en-US" sz="1200" b="1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E6F505-13B4-FA91-4848-AC7FE2763EE1}"/>
              </a:ext>
            </a:extLst>
          </p:cNvPr>
          <p:cNvSpPr txBox="1"/>
          <p:nvPr/>
        </p:nvSpPr>
        <p:spPr>
          <a:xfrm>
            <a:off x="6055250" y="3076848"/>
            <a:ext cx="1718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calculator.py</a:t>
            </a:r>
            <a:endParaRPr lang="ko-KR" altLang="en-US" sz="1200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5C0A34-818E-84BD-2C6F-D7B6BAD95DCF}"/>
              </a:ext>
            </a:extLst>
          </p:cNvPr>
          <p:cNvSpPr txBox="1"/>
          <p:nvPr/>
        </p:nvSpPr>
        <p:spPr>
          <a:xfrm>
            <a:off x="8208288" y="4384562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TVM</a:t>
            </a:r>
            <a:endParaRPr lang="ko-KR" altLang="en-US" sz="1200" b="1" dirty="0"/>
          </a:p>
        </p:txBody>
      </p:sp>
      <p:sp>
        <p:nvSpPr>
          <p:cNvPr id="62" name="화살표: 원형 61">
            <a:extLst>
              <a:ext uri="{FF2B5EF4-FFF2-40B4-BE49-F238E27FC236}">
                <a16:creationId xmlns:a16="http://schemas.microsoft.com/office/drawing/2014/main" id="{7CB900B4-86B5-05ED-73AD-0D9876FD034F}"/>
              </a:ext>
            </a:extLst>
          </p:cNvPr>
          <p:cNvSpPr/>
          <p:nvPr/>
        </p:nvSpPr>
        <p:spPr>
          <a:xfrm rot="16882943">
            <a:off x="8815114" y="3789198"/>
            <a:ext cx="583474" cy="86214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7190485"/>
              <a:gd name="adj5" fmla="val 12500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원형 62">
            <a:extLst>
              <a:ext uri="{FF2B5EF4-FFF2-40B4-BE49-F238E27FC236}">
                <a16:creationId xmlns:a16="http://schemas.microsoft.com/office/drawing/2014/main" id="{3135ED5D-CA7B-83F5-25A0-BC26FCF0A433}"/>
              </a:ext>
            </a:extLst>
          </p:cNvPr>
          <p:cNvSpPr/>
          <p:nvPr/>
        </p:nvSpPr>
        <p:spPr>
          <a:xfrm rot="17992704">
            <a:off x="9656781" y="3793718"/>
            <a:ext cx="583474" cy="86214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7190485"/>
              <a:gd name="adj5" fmla="val 12500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AA4C41-F5E4-BE1D-0625-2CDD05203B51}"/>
              </a:ext>
            </a:extLst>
          </p:cNvPr>
          <p:cNvSpPr txBox="1"/>
          <p:nvPr/>
        </p:nvSpPr>
        <p:spPr>
          <a:xfrm>
            <a:off x="5244543" y="4909240"/>
            <a:ext cx="1749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nsolas" panose="020B0609020204030204" pitchFamily="49" charset="0"/>
              </a:rPr>
              <a:t>device(</a:t>
            </a:r>
            <a:r>
              <a:rPr lang="en-US" altLang="ko-KR" sz="1200" b="1" dirty="0" err="1">
                <a:latin typeface="Consolas" panose="020B0609020204030204" pitchFamily="49" charset="0"/>
              </a:rPr>
              <a:t>cuda</a:t>
            </a:r>
            <a:r>
              <a:rPr lang="en-US" altLang="ko-KR" sz="1200" b="1" dirty="0">
                <a:latin typeface="Consolas" panose="020B0609020204030204" pitchFamily="49" charset="0"/>
              </a:rPr>
              <a:t>)</a:t>
            </a:r>
            <a:endParaRPr lang="ko-KR" altLang="en-US" sz="1200" b="1" dirty="0"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839438-0214-1263-2BE8-CB5EF26407FA}"/>
              </a:ext>
            </a:extLst>
          </p:cNvPr>
          <p:cNvSpPr txBox="1"/>
          <p:nvPr/>
        </p:nvSpPr>
        <p:spPr>
          <a:xfrm>
            <a:off x="10691683" y="3076848"/>
            <a:ext cx="1271717" cy="275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add_module.cu</a:t>
            </a:r>
            <a:endParaRPr lang="ko-KR" altLang="en-US" sz="1200" b="1" i="1" dirty="0"/>
          </a:p>
        </p:txBody>
      </p:sp>
      <p:pic>
        <p:nvPicPr>
          <p:cNvPr id="1028" name="Picture 4" descr="GPU 개발환경 구축하기: Nvidia driver / CUDA toolkit / cuDNN">
            <a:extLst>
              <a:ext uri="{FF2B5EF4-FFF2-40B4-BE49-F238E27FC236}">
                <a16:creationId xmlns:a16="http://schemas.microsoft.com/office/drawing/2014/main" id="{15D881A7-71C7-F249-B997-20AD7217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80" y="3438704"/>
            <a:ext cx="1932083" cy="117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779EA19-6B9C-0BD4-9255-F34451DC55BA}"/>
              </a:ext>
            </a:extLst>
          </p:cNvPr>
          <p:cNvCxnSpPr>
            <a:cxnSpLocks/>
            <a:stCxn id="74" idx="0"/>
            <a:endCxn id="29" idx="1"/>
          </p:cNvCxnSpPr>
          <p:nvPr/>
        </p:nvCxnSpPr>
        <p:spPr>
          <a:xfrm flipV="1">
            <a:off x="2961660" y="3937623"/>
            <a:ext cx="1227709" cy="912505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D3096-FB0E-37F9-CAEB-2895F06F0532}"/>
              </a:ext>
            </a:extLst>
          </p:cNvPr>
          <p:cNvSpPr/>
          <p:nvPr/>
        </p:nvSpPr>
        <p:spPr>
          <a:xfrm>
            <a:off x="1815865" y="4850128"/>
            <a:ext cx="2291589" cy="747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TVM</a:t>
            </a:r>
            <a:r>
              <a:rPr lang="ko-KR" altLang="en-US" sz="1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provide scheduling 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Primitive API 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7C58F1-0BF4-0B8A-1731-BB91FF1A07FD}"/>
              </a:ext>
            </a:extLst>
          </p:cNvPr>
          <p:cNvSpPr/>
          <p:nvPr/>
        </p:nvSpPr>
        <p:spPr>
          <a:xfrm>
            <a:off x="5691543" y="5548024"/>
            <a:ext cx="2633307" cy="747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User use scheduling API 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for optimizing specific method: </a:t>
            </a:r>
            <a:r>
              <a:rPr lang="en-US" altLang="ko-KR" sz="1400" b="1" dirty="0">
                <a:solidFill>
                  <a:srgbClr val="FF0000"/>
                </a:solidFill>
              </a:rPr>
              <a:t>optimization expertise required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29B5688-90D7-68F1-0C5C-E74BEE42CCE1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7008197" y="4410598"/>
            <a:ext cx="40477" cy="1137426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7FE31B-B8A1-12B0-3C1C-854B61263736}"/>
              </a:ext>
            </a:extLst>
          </p:cNvPr>
          <p:cNvSpPr/>
          <p:nvPr/>
        </p:nvSpPr>
        <p:spPr>
          <a:xfrm>
            <a:off x="8768416" y="5479236"/>
            <a:ext cx="2792557" cy="747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bg2">
                    <a:lumMod val="10000"/>
                  </a:schemeClr>
                </a:solidFill>
              </a:rPr>
              <a:t>TVM generate hardware optimization code </a:t>
            </a:r>
            <a:r>
              <a:rPr lang="en-US" altLang="ko-KR" sz="1400" b="1" dirty="0">
                <a:solidFill>
                  <a:srgbClr val="FF0000"/>
                </a:solidFill>
              </a:rPr>
              <a:t>based on user-level script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5E6DE2C7-E478-1259-40F9-EA224BCF4C56}"/>
              </a:ext>
            </a:extLst>
          </p:cNvPr>
          <p:cNvCxnSpPr>
            <a:cxnSpLocks/>
            <a:stCxn id="96" idx="0"/>
            <a:endCxn id="61" idx="2"/>
          </p:cNvCxnSpPr>
          <p:nvPr/>
        </p:nvCxnSpPr>
        <p:spPr>
          <a:xfrm flipH="1" flipV="1">
            <a:off x="8473746" y="4661561"/>
            <a:ext cx="1690949" cy="817675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07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8" grpId="0" animBg="1"/>
      <p:bldP spid="9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ED3C5DCF-5D8B-96A4-5949-FF7ED776B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tx2"/>
                </a:solidFill>
              </a:rPr>
              <a:t>FlexTensor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B49102F-A8C2-DCAA-76F6-151D81658D80}"/>
              </a:ext>
            </a:extLst>
          </p:cNvPr>
          <p:cNvSpPr/>
          <p:nvPr/>
        </p:nvSpPr>
        <p:spPr>
          <a:xfrm rot="16200000">
            <a:off x="3739619" y="2552887"/>
            <a:ext cx="327803" cy="583114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FC69B1-5F80-C92E-C46A-7FD9E9722852}"/>
              </a:ext>
            </a:extLst>
          </p:cNvPr>
          <p:cNvGrpSpPr/>
          <p:nvPr/>
        </p:nvGrpSpPr>
        <p:grpSpPr>
          <a:xfrm>
            <a:off x="731484" y="2018085"/>
            <a:ext cx="2656940" cy="1307194"/>
            <a:chOff x="465824" y="1920855"/>
            <a:chExt cx="2656940" cy="130719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31D4F24-AB44-01E7-DD4C-2672253E76DF}"/>
                </a:ext>
              </a:extLst>
            </p:cNvPr>
            <p:cNvSpPr/>
            <p:nvPr/>
          </p:nvSpPr>
          <p:spPr>
            <a:xfrm>
              <a:off x="465826" y="2197854"/>
              <a:ext cx="2656938" cy="103019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def </a:t>
              </a:r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vector_add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(A, B):  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  for </a:t>
              </a:r>
              <a:r>
                <a:rPr lang="en-US" altLang="ko-KR" sz="1200" b="1" dirty="0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in </a:t>
              </a:r>
              <a:r>
                <a:rPr lang="en-US" altLang="ko-KR" sz="12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range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(16):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     C = A[</a:t>
              </a:r>
              <a:r>
                <a:rPr lang="en-US" altLang="ko-KR" sz="1200" b="1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] + B[</a:t>
              </a:r>
              <a:r>
                <a:rPr lang="en-US" altLang="ko-KR" sz="1200" b="1" dirty="0" err="1">
                  <a:solidFill>
                    <a:srgbClr val="7030A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  return C</a:t>
              </a:r>
            </a:p>
            <a:p>
              <a:r>
                <a:rPr lang="en-US" altLang="ko-KR" sz="16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148DE96-446F-C82E-1182-7BF2EBE5BEA3}"/>
                </a:ext>
              </a:extLst>
            </p:cNvPr>
            <p:cNvSpPr/>
            <p:nvPr/>
          </p:nvSpPr>
          <p:spPr>
            <a:xfrm>
              <a:off x="465825" y="1920855"/>
              <a:ext cx="1958198" cy="276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418604-56AE-2628-5179-E1E1CDF6F702}"/>
                </a:ext>
              </a:extLst>
            </p:cNvPr>
            <p:cNvSpPr txBox="1"/>
            <p:nvPr/>
          </p:nvSpPr>
          <p:spPr>
            <a:xfrm>
              <a:off x="465824" y="1936244"/>
              <a:ext cx="1958199" cy="261610"/>
            </a:xfrm>
            <a:prstGeom prst="rect">
              <a:avLst/>
            </a:prstGeom>
            <a:noFill/>
            <a:ln w="28575">
              <a:solidFill>
                <a:srgbClr val="1A1D2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i="1" dirty="0"/>
                <a:t>Algorithm code(Python)</a:t>
              </a:r>
              <a:endParaRPr lang="ko-KR" altLang="en-US" sz="1100" b="1" i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F0546F-2B67-0441-6E8A-ECA9031184E5}"/>
              </a:ext>
            </a:extLst>
          </p:cNvPr>
          <p:cNvGrpSpPr/>
          <p:nvPr/>
        </p:nvGrpSpPr>
        <p:grpSpPr>
          <a:xfrm>
            <a:off x="4374725" y="2033474"/>
            <a:ext cx="2656939" cy="1307193"/>
            <a:chOff x="7689019" y="3647076"/>
            <a:chExt cx="2656939" cy="130719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862C44B-DF49-FF3E-6D01-6579C3C51787}"/>
                </a:ext>
              </a:extLst>
            </p:cNvPr>
            <p:cNvSpPr/>
            <p:nvPr/>
          </p:nvSpPr>
          <p:spPr>
            <a:xfrm>
              <a:off x="7689019" y="3924074"/>
              <a:ext cx="2656939" cy="1030195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C = </a:t>
              </a:r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vector_add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(A,B)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S = </a:t>
              </a:r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create_schedule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(C)</a:t>
              </a:r>
            </a:p>
            <a:p>
              <a:r>
                <a:rPr lang="en-US" altLang="ko-KR" sz="1200" b="1" dirty="0" err="1">
                  <a:solidFill>
                    <a:srgbClr val="1A1D21"/>
                  </a:solidFill>
                  <a:latin typeface="Consolas" panose="020B0609020204030204" pitchFamily="49" charset="0"/>
                </a:rPr>
                <a:t>S.</a:t>
              </a:r>
              <a:r>
                <a:rPr lang="en-US" altLang="ko-KR" sz="12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unroll</a:t>
              </a:r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(factor=4)</a:t>
              </a:r>
            </a:p>
            <a:p>
              <a:r>
                <a:rPr lang="en-US" altLang="ko-KR" sz="16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…</a:t>
              </a:r>
              <a:endParaRPr lang="ko-KR" altLang="en-US" sz="1600" b="1" dirty="0">
                <a:solidFill>
                  <a:srgbClr val="1A1D2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DBB385A-4F73-B907-9EC4-A10EF96E6F32}"/>
                </a:ext>
              </a:extLst>
            </p:cNvPr>
            <p:cNvSpPr/>
            <p:nvPr/>
          </p:nvSpPr>
          <p:spPr>
            <a:xfrm>
              <a:off x="7689020" y="3647076"/>
              <a:ext cx="1958198" cy="276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DB8C2B-2AE4-A93E-226C-F7C2FB128022}"/>
                </a:ext>
              </a:extLst>
            </p:cNvPr>
            <p:cNvSpPr txBox="1"/>
            <p:nvPr/>
          </p:nvSpPr>
          <p:spPr>
            <a:xfrm>
              <a:off x="7689019" y="3662465"/>
              <a:ext cx="1958199" cy="261610"/>
            </a:xfrm>
            <a:prstGeom prst="rect">
              <a:avLst/>
            </a:prstGeom>
            <a:noFill/>
            <a:ln w="28575">
              <a:solidFill>
                <a:srgbClr val="1A1D2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Scheduling(python)</a:t>
              </a:r>
              <a:endParaRPr lang="ko-KR" altLang="en-US" sz="1100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B2AC24-6B98-1120-8BD3-31987F6E4B7D}"/>
              </a:ext>
            </a:extLst>
          </p:cNvPr>
          <p:cNvGrpSpPr/>
          <p:nvPr/>
        </p:nvGrpSpPr>
        <p:grpSpPr>
          <a:xfrm>
            <a:off x="8239365" y="1666800"/>
            <a:ext cx="3542573" cy="1673867"/>
            <a:chOff x="7848028" y="1554181"/>
            <a:chExt cx="3542573" cy="167386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65CF274-FC18-9B33-F3D6-EC9AFD2CE3F6}"/>
                </a:ext>
              </a:extLst>
            </p:cNvPr>
            <p:cNvSpPr/>
            <p:nvPr/>
          </p:nvSpPr>
          <p:spPr>
            <a:xfrm>
              <a:off x="7848028" y="1831179"/>
              <a:ext cx="3542573" cy="139686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for(int outer=0; outer&lt;4; outer=outer+1)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C[outer*4+0]=A[outer*4+0]+B[outer*4+0];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C[outer*4+1]=A[outer*4+1]+B[outer*4+1];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C[outer*4+2]=A[outer*4+2]+B[outer*4+2];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C[outer*4+3]=A[outer*4+3]+B[outer*4+3];</a:t>
              </a:r>
            </a:p>
            <a:p>
              <a:r>
                <a:rPr lang="en-US" altLang="ko-KR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}</a:t>
              </a:r>
              <a:r>
                <a:rPr lang="ko-KR" altLang="en-US" sz="12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b="1" dirty="0">
                  <a:solidFill>
                    <a:srgbClr val="1A1D21"/>
                  </a:solidFill>
                  <a:latin typeface="Consolas" panose="020B0609020204030204" pitchFamily="49" charset="0"/>
                </a:rPr>
                <a:t>…</a:t>
              </a:r>
              <a:endParaRPr lang="en-US" altLang="ko-KR" sz="1200" b="1" dirty="0">
                <a:solidFill>
                  <a:srgbClr val="1A1D2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763C600-72AD-05EE-B992-C07737B894C5}"/>
                </a:ext>
              </a:extLst>
            </p:cNvPr>
            <p:cNvSpPr/>
            <p:nvPr/>
          </p:nvSpPr>
          <p:spPr>
            <a:xfrm>
              <a:off x="7848029" y="1554181"/>
              <a:ext cx="2588496" cy="2769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2E1480-A031-ACEA-3FF7-0C306AB2FF19}"/>
                </a:ext>
              </a:extLst>
            </p:cNvPr>
            <p:cNvSpPr txBox="1"/>
            <p:nvPr/>
          </p:nvSpPr>
          <p:spPr>
            <a:xfrm>
              <a:off x="7848029" y="1569570"/>
              <a:ext cx="2588496" cy="261610"/>
            </a:xfrm>
            <a:prstGeom prst="rect">
              <a:avLst/>
            </a:prstGeom>
            <a:noFill/>
            <a:ln w="28575">
              <a:solidFill>
                <a:srgbClr val="1A1D2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Optimized Code(H/W friendly, C, C++)</a:t>
              </a:r>
              <a:endParaRPr lang="ko-KR" altLang="en-US" sz="1100" b="1" dirty="0"/>
            </a:p>
          </p:txBody>
        </p:sp>
      </p:grpSp>
      <p:pic>
        <p:nvPicPr>
          <p:cNvPr id="3" name="그래픽 2" descr="로봇 윤곽선">
            <a:extLst>
              <a:ext uri="{FF2B5EF4-FFF2-40B4-BE49-F238E27FC236}">
                <a16:creationId xmlns:a16="http://schemas.microsoft.com/office/drawing/2014/main" id="{B3BE8113-B148-B3F0-8BFD-F7DA7369A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1602" y="3576094"/>
            <a:ext cx="900018" cy="900018"/>
          </a:xfrm>
          <a:prstGeom prst="rect">
            <a:avLst/>
          </a:prstGeom>
        </p:spPr>
      </p:pic>
      <p:pic>
        <p:nvPicPr>
          <p:cNvPr id="23" name="Picture 4" descr="Pin on 3D Man">
            <a:extLst>
              <a:ext uri="{FF2B5EF4-FFF2-40B4-BE49-F238E27FC236}">
                <a16:creationId xmlns:a16="http://schemas.microsoft.com/office/drawing/2014/main" id="{FE0AC284-E598-C02B-7575-B08376796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2165827" y="3428245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B3D0948-E991-0FF7-D886-FDA92CF78735}"/>
              </a:ext>
            </a:extLst>
          </p:cNvPr>
          <p:cNvSpPr/>
          <p:nvPr/>
        </p:nvSpPr>
        <p:spPr>
          <a:xfrm rot="16200000">
            <a:off x="7471613" y="2552888"/>
            <a:ext cx="327803" cy="583114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로봇 윤곽선">
            <a:extLst>
              <a:ext uri="{FF2B5EF4-FFF2-40B4-BE49-F238E27FC236}">
                <a16:creationId xmlns:a16="http://schemas.microsoft.com/office/drawing/2014/main" id="{5A1731A1-FC9E-2B29-677A-5F0725470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6080" y="5470919"/>
            <a:ext cx="822065" cy="822065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06374D-6023-C5A7-0AB9-3B37EBEB385F}"/>
              </a:ext>
            </a:extLst>
          </p:cNvPr>
          <p:cNvGrpSpPr/>
          <p:nvPr/>
        </p:nvGrpSpPr>
        <p:grpSpPr>
          <a:xfrm>
            <a:off x="1672591" y="3612423"/>
            <a:ext cx="539949" cy="473549"/>
            <a:chOff x="882608" y="3205971"/>
            <a:chExt cx="873258" cy="725261"/>
          </a:xfrm>
        </p:grpSpPr>
        <p:pic>
          <p:nvPicPr>
            <p:cNvPr id="40" name="그래픽 39" descr="문서 윤곽선">
              <a:extLst>
                <a:ext uri="{FF2B5EF4-FFF2-40B4-BE49-F238E27FC236}">
                  <a16:creationId xmlns:a16="http://schemas.microsoft.com/office/drawing/2014/main" id="{DAF7AE58-C9A5-5275-D760-22BAB866F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2608" y="3205971"/>
              <a:ext cx="725261" cy="725261"/>
            </a:xfrm>
            <a:prstGeom prst="rect">
              <a:avLst/>
            </a:prstGeom>
          </p:spPr>
        </p:pic>
        <p:pic>
          <p:nvPicPr>
            <p:cNvPr id="41" name="그래픽 40" descr="연필 단색으로 채워진">
              <a:extLst>
                <a:ext uri="{FF2B5EF4-FFF2-40B4-BE49-F238E27FC236}">
                  <a16:creationId xmlns:a16="http://schemas.microsoft.com/office/drawing/2014/main" id="{4E55E696-7361-A02E-995E-2F34D11B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3565" y="3271871"/>
              <a:ext cx="412301" cy="412301"/>
            </a:xfrm>
            <a:prstGeom prst="rect">
              <a:avLst/>
            </a:prstGeom>
          </p:spPr>
        </p:pic>
      </p:grpSp>
      <p:pic>
        <p:nvPicPr>
          <p:cNvPr id="46" name="Picture 4" descr="NVIDIA Tesla K40 GPU Accelerator 900-22081-2250-000 B&amp;H Photo">
            <a:extLst>
              <a:ext uri="{FF2B5EF4-FFF2-40B4-BE49-F238E27FC236}">
                <a16:creationId xmlns:a16="http://schemas.microsoft.com/office/drawing/2014/main" id="{3F5C06E9-A127-AFC7-F9B6-16D038CA5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360" r="97000">
                        <a14:foregroundMark x1="10800" y1="48640" x2="4000" y2="52480"/>
                        <a14:foregroundMark x1="4000" y1="52480" x2="120" y2="62520"/>
                        <a14:foregroundMark x1="120" y1="62520" x2="1960" y2="70800"/>
                        <a14:foregroundMark x1="5950" y1="71270" x2="10440" y2="71800"/>
                        <a14:foregroundMark x1="1960" y1="70800" x2="3030" y2="70926"/>
                        <a14:foregroundMark x1="36984" y1="90116" x2="37280" y2="90320"/>
                        <a14:foregroundMark x1="10440" y1="71800" x2="35842" y2="89328"/>
                        <a14:foregroundMark x1="37685" y1="87702" x2="38640" y2="81520"/>
                        <a14:foregroundMark x1="37280" y1="90320" x2="37363" y2="89781"/>
                        <a14:foregroundMark x1="62665" y1="71864" x2="63720" y2="71440"/>
                        <a14:foregroundMark x1="61034" y1="72520" x2="61747" y2="72233"/>
                        <a14:foregroundMark x1="56227" y1="74452" x2="58842" y2="73401"/>
                        <a14:foregroundMark x1="53501" y1="75548" x2="54038" y2="75332"/>
                        <a14:foregroundMark x1="48974" y1="77367" x2="49761" y2="77051"/>
                        <a14:foregroundMark x1="38640" y1="81520" x2="43341" y2="79631"/>
                        <a14:foregroundMark x1="63720" y1="71440" x2="74560" y2="61360"/>
                        <a14:foregroundMark x1="77440" y1="54475" x2="77468" y2="54408"/>
                        <a14:foregroundMark x1="76473" y1="56787" x2="76908" y2="55746"/>
                        <a14:foregroundMark x1="74789" y1="60813" x2="75228" y2="59764"/>
                        <a14:foregroundMark x1="80825" y1="50177" x2="99600" y2="30880"/>
                        <a14:foregroundMark x1="99600" y1="30880" x2="99800" y2="22840"/>
                        <a14:foregroundMark x1="99800" y1="22840" x2="77360" y2="9920"/>
                        <a14:foregroundMark x1="77360" y1="9920" x2="63440" y2="14040"/>
                        <a14:foregroundMark x1="13725" y1="42851" x2="11880" y2="43920"/>
                        <a14:foregroundMark x1="29043" y1="33974" x2="17964" y2="40394"/>
                        <a14:foregroundMark x1="63440" y1="14040" x2="43876" y2="25377"/>
                        <a14:foregroundMark x1="11880" y1="43920" x2="8040" y2="49760"/>
                        <a14:foregroundMark x1="8040" y1="49760" x2="8040" y2="49760"/>
                        <a14:foregroundMark x1="4760" y1="54800" x2="880" y2="66760"/>
                        <a14:foregroundMark x1="880" y1="66760" x2="9360" y2="67880"/>
                        <a14:foregroundMark x1="9360" y1="67880" x2="35492" y2="89636"/>
                        <a14:foregroundMark x1="35791" y1="89372" x2="38520" y2="82360"/>
                        <a14:foregroundMark x1="38520" y1="82360" x2="33840" y2="73720"/>
                        <a14:foregroundMark x1="33840" y1="73720" x2="12480" y2="57920"/>
                        <a14:foregroundMark x1="12480" y1="57920" x2="3000" y2="54680"/>
                        <a14:foregroundMark x1="22760" y1="50280" x2="22760" y2="50280"/>
                        <a14:foregroundMark x1="5520" y1="64480" x2="20960" y2="64480"/>
                        <a14:foregroundMark x1="20960" y1="64480" x2="27880" y2="70680"/>
                        <a14:foregroundMark x1="27880" y1="70680" x2="21960" y2="77400"/>
                        <a14:foregroundMark x1="21960" y1="77400" x2="9920" y2="72200"/>
                        <a14:foregroundMark x1="9920" y1="72200" x2="2640" y2="65560"/>
                        <a14:foregroundMark x1="2640" y1="65560" x2="2880" y2="63480"/>
                        <a14:foregroundMark x1="13440" y1="64000" x2="13440" y2="64000"/>
                        <a14:foregroundMark x1="16320" y1="64760" x2="16320" y2="64760"/>
                        <a14:foregroundMark x1="32080" y1="51040" x2="49880" y2="43200"/>
                        <a14:foregroundMark x1="49880" y1="43200" x2="36760" y2="50080"/>
                        <a14:foregroundMark x1="36760" y1="50080" x2="35080" y2="44480"/>
                        <a14:foregroundMark x1="42880" y1="45360" x2="42880" y2="45360"/>
                        <a14:foregroundMark x1="86280" y1="41480" x2="97160" y2="18240"/>
                        <a14:foregroundMark x1="97160" y1="18240" x2="95560" y2="37400"/>
                        <a14:foregroundMark x1="93671" y1="41245" x2="93320" y2="41960"/>
                        <a14:foregroundMark x1="95560" y1="37400" x2="94309" y2="39946"/>
                        <a14:foregroundMark x1="95888" y1="38755" x2="98440" y2="21640"/>
                        <a14:foregroundMark x1="98440" y1="21640" x2="97000" y2="35600"/>
                        <a14:foregroundMark x1="97000" y1="35600" x2="94840" y2="35960"/>
                        <a14:foregroundMark x1="1480" y1="64480" x2="9240" y2="58400"/>
                        <a14:foregroundMark x1="9240" y1="58400" x2="4600" y2="65480"/>
                        <a14:foregroundMark x1="4600" y1="65480" x2="1360" y2="63240"/>
                        <a14:backgroundMark x1="13880" y1="42520" x2="59240" y2="14080"/>
                        <a14:backgroundMark x1="11680" y1="45480" x2="59720" y2="14840"/>
                        <a14:backgroundMark x1="54840" y1="78080" x2="78840" y2="52080"/>
                        <a14:backgroundMark x1="2840" y1="70000" x2="33720" y2="90560"/>
                        <a14:backgroundMark x1="44520" y1="25840" x2="62680" y2="14080"/>
                        <a14:backgroundMark x1="81040" y1="50360" x2="96000" y2="39080"/>
                        <a14:backgroundMark x1="57760" y1="77080" x2="78120" y2="54040"/>
                        <a14:backgroundMark x1="59720" y1="73160" x2="75160" y2="60920"/>
                        <a14:backgroundMark x1="68320" y1="68000" x2="76880" y2="59680"/>
                        <a14:backgroundMark x1="81040" y1="50360" x2="33240" y2="92520"/>
                        <a14:backgroundMark x1="37400" y1="88600" x2="86040" y2="51000"/>
                        <a14:backgroundMark x1="86040" y1="51000" x2="4108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804" y="3779909"/>
            <a:ext cx="1272070" cy="127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C7A8EB5-BDFB-4619-1585-29DBA1AD473E}"/>
              </a:ext>
            </a:extLst>
          </p:cNvPr>
          <p:cNvSpPr txBox="1"/>
          <p:nvPr/>
        </p:nvSpPr>
        <p:spPr>
          <a:xfrm>
            <a:off x="8509531" y="4102821"/>
            <a:ext cx="1749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i="1" dirty="0"/>
              <a:t>Hardware</a:t>
            </a:r>
            <a:r>
              <a:rPr lang="ko-KR" altLang="en-US" sz="1100" b="1" i="1" dirty="0"/>
              <a:t> </a:t>
            </a:r>
            <a:endParaRPr lang="en-US" altLang="ko-KR" sz="1100" b="1" i="1" dirty="0"/>
          </a:p>
          <a:p>
            <a:pPr algn="ctr"/>
            <a:r>
              <a:rPr lang="en-US" altLang="ko-KR" sz="1100" b="1" i="1" dirty="0"/>
              <a:t>optimized</a:t>
            </a:r>
            <a:r>
              <a:rPr lang="ko-KR" altLang="en-US" sz="1100" b="1" i="1" dirty="0"/>
              <a:t> </a:t>
            </a:r>
            <a:r>
              <a:rPr lang="en-US" altLang="ko-KR" sz="1100" b="1" i="1" dirty="0"/>
              <a:t>code</a:t>
            </a:r>
            <a:endParaRPr lang="ko-KR" altLang="en-US" sz="1100" b="1" i="1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6832921-21E1-45BC-558A-A4A73AE485A6}"/>
              </a:ext>
            </a:extLst>
          </p:cNvPr>
          <p:cNvGrpSpPr/>
          <p:nvPr/>
        </p:nvGrpSpPr>
        <p:grpSpPr>
          <a:xfrm>
            <a:off x="9085309" y="3621962"/>
            <a:ext cx="534351" cy="551285"/>
            <a:chOff x="8823914" y="3364787"/>
            <a:chExt cx="788866" cy="829358"/>
          </a:xfrm>
        </p:grpSpPr>
        <p:pic>
          <p:nvPicPr>
            <p:cNvPr id="54" name="그래픽 53" descr="문서 윤곽선">
              <a:extLst>
                <a:ext uri="{FF2B5EF4-FFF2-40B4-BE49-F238E27FC236}">
                  <a16:creationId xmlns:a16="http://schemas.microsoft.com/office/drawing/2014/main" id="{11AA3E64-7462-A0E2-75DD-0BE428A50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87519" y="3468884"/>
              <a:ext cx="725261" cy="725261"/>
            </a:xfrm>
            <a:prstGeom prst="rect">
              <a:avLst/>
            </a:prstGeom>
          </p:spPr>
        </p:pic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5BB885E-FEFA-83EB-F531-2641D2413B0B}"/>
                </a:ext>
              </a:extLst>
            </p:cNvPr>
            <p:cNvSpPr/>
            <p:nvPr/>
          </p:nvSpPr>
          <p:spPr>
            <a:xfrm>
              <a:off x="8823914" y="3364787"/>
              <a:ext cx="374877" cy="363458"/>
            </a:xfrm>
            <a:prstGeom prst="ellipse">
              <a:avLst/>
            </a:prstGeom>
            <a:solidFill>
              <a:srgbClr val="DEEBF7"/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bg2">
                      <a:lumMod val="10000"/>
                    </a:schemeClr>
                  </a:solidFill>
                </a:rPr>
                <a:t>&lt;/&gt;</a:t>
              </a:r>
              <a:endParaRPr lang="ko-KR" altLang="en-US" sz="8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93D166D-0A92-A08B-9679-613A7212359D}"/>
              </a:ext>
            </a:extLst>
          </p:cNvPr>
          <p:cNvSpPr txBox="1"/>
          <p:nvPr/>
        </p:nvSpPr>
        <p:spPr>
          <a:xfrm>
            <a:off x="2216991" y="3052570"/>
            <a:ext cx="1718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add_module_.py</a:t>
            </a:r>
            <a:endParaRPr lang="ko-KR" altLang="en-US" sz="1200" b="1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E6F505-13B4-FA91-4848-AC7FE2763EE1}"/>
              </a:ext>
            </a:extLst>
          </p:cNvPr>
          <p:cNvSpPr txBox="1"/>
          <p:nvPr/>
        </p:nvSpPr>
        <p:spPr>
          <a:xfrm>
            <a:off x="6055250" y="3076848"/>
            <a:ext cx="1718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calculator.py</a:t>
            </a:r>
            <a:endParaRPr lang="ko-KR" altLang="en-US" sz="1200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5C0A34-818E-84BD-2C6F-D7B6BAD95DCF}"/>
              </a:ext>
            </a:extLst>
          </p:cNvPr>
          <p:cNvSpPr txBox="1"/>
          <p:nvPr/>
        </p:nvSpPr>
        <p:spPr>
          <a:xfrm>
            <a:off x="8208288" y="4384562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TVM</a:t>
            </a:r>
            <a:endParaRPr lang="ko-KR" altLang="en-US" sz="1200" b="1" dirty="0"/>
          </a:p>
        </p:txBody>
      </p:sp>
      <p:sp>
        <p:nvSpPr>
          <p:cNvPr id="62" name="화살표: 원형 61">
            <a:extLst>
              <a:ext uri="{FF2B5EF4-FFF2-40B4-BE49-F238E27FC236}">
                <a16:creationId xmlns:a16="http://schemas.microsoft.com/office/drawing/2014/main" id="{7CB900B4-86B5-05ED-73AD-0D9876FD034F}"/>
              </a:ext>
            </a:extLst>
          </p:cNvPr>
          <p:cNvSpPr/>
          <p:nvPr/>
        </p:nvSpPr>
        <p:spPr>
          <a:xfrm rot="16882943">
            <a:off x="8815114" y="3789198"/>
            <a:ext cx="583474" cy="86214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7190485"/>
              <a:gd name="adj5" fmla="val 12500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화살표: 원형 62">
            <a:extLst>
              <a:ext uri="{FF2B5EF4-FFF2-40B4-BE49-F238E27FC236}">
                <a16:creationId xmlns:a16="http://schemas.microsoft.com/office/drawing/2014/main" id="{3135ED5D-CA7B-83F5-25A0-BC26FCF0A433}"/>
              </a:ext>
            </a:extLst>
          </p:cNvPr>
          <p:cNvSpPr/>
          <p:nvPr/>
        </p:nvSpPr>
        <p:spPr>
          <a:xfrm rot="17992704">
            <a:off x="9656781" y="3793718"/>
            <a:ext cx="583474" cy="86214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7190485"/>
              <a:gd name="adj5" fmla="val 12500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839438-0214-1263-2BE8-CB5EF26407FA}"/>
              </a:ext>
            </a:extLst>
          </p:cNvPr>
          <p:cNvSpPr txBox="1"/>
          <p:nvPr/>
        </p:nvSpPr>
        <p:spPr>
          <a:xfrm>
            <a:off x="10691683" y="3076848"/>
            <a:ext cx="1271717" cy="275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add_module.cu</a:t>
            </a:r>
            <a:endParaRPr lang="ko-KR" altLang="en-US" sz="1200" b="1" i="1" dirty="0"/>
          </a:p>
        </p:txBody>
      </p:sp>
      <p:pic>
        <p:nvPicPr>
          <p:cNvPr id="1028" name="Picture 4" descr="GPU 개발환경 구축하기: Nvidia driver / CUDA toolkit / cuDNN">
            <a:extLst>
              <a:ext uri="{FF2B5EF4-FFF2-40B4-BE49-F238E27FC236}">
                <a16:creationId xmlns:a16="http://schemas.microsoft.com/office/drawing/2014/main" id="{15D881A7-71C7-F249-B997-20AD7217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80" y="3438704"/>
            <a:ext cx="1932083" cy="117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3AC58F-F466-04BA-E283-EF359F051E24}"/>
              </a:ext>
            </a:extLst>
          </p:cNvPr>
          <p:cNvSpPr/>
          <p:nvPr/>
        </p:nvSpPr>
        <p:spPr>
          <a:xfrm>
            <a:off x="4342284" y="4012136"/>
            <a:ext cx="1424703" cy="1097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unroll(1)</a:t>
            </a:r>
          </a:p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unroll(2)</a:t>
            </a:r>
          </a:p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unroll(3)</a:t>
            </a:r>
          </a:p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unroll(4)</a:t>
            </a:r>
          </a:p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split(1)+unroll(0)+…</a:t>
            </a:r>
          </a:p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pPr algn="ctr"/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split(n)+unroll(n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900" b="1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9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D381BB5-6DB0-8B42-472A-38905921DAEA}"/>
              </a:ext>
            </a:extLst>
          </p:cNvPr>
          <p:cNvSpPr/>
          <p:nvPr/>
        </p:nvSpPr>
        <p:spPr>
          <a:xfrm>
            <a:off x="5813813" y="3998979"/>
            <a:ext cx="1038222" cy="10970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→ </a:t>
            </a:r>
            <a:r>
              <a:rPr lang="en-US" altLang="ko-KR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12</a:t>
            </a:r>
          </a:p>
          <a:p>
            <a:pPr algn="ctr"/>
            <a:r>
              <a:rPr lang="ko-KR" altLang="en-US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→ </a:t>
            </a:r>
            <a:r>
              <a:rPr lang="en-US" altLang="ko-KR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13</a:t>
            </a:r>
          </a:p>
          <a:p>
            <a:pPr algn="ctr"/>
            <a:r>
              <a:rPr lang="ko-KR" altLang="en-US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→ </a:t>
            </a:r>
            <a:r>
              <a:rPr lang="en-US" altLang="ko-KR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11</a:t>
            </a:r>
          </a:p>
          <a:p>
            <a:pPr algn="ctr"/>
            <a:r>
              <a:rPr lang="ko-KR" altLang="en-US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→ </a:t>
            </a:r>
            <a:r>
              <a:rPr lang="en-US" altLang="ko-KR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10</a:t>
            </a:r>
          </a:p>
          <a:p>
            <a:pPr algn="ctr"/>
            <a:r>
              <a:rPr lang="ko-KR" altLang="en-US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→ </a:t>
            </a:r>
            <a:r>
              <a:rPr lang="en-US" altLang="ko-KR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4 + 3 …</a:t>
            </a:r>
          </a:p>
          <a:p>
            <a:pPr algn="ctr"/>
            <a:r>
              <a:rPr lang="ko-KR" altLang="en-US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→ </a:t>
            </a:r>
            <a:r>
              <a:rPr lang="en-US" altLang="ko-KR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…</a:t>
            </a:r>
          </a:p>
          <a:p>
            <a:pPr algn="ctr"/>
            <a:r>
              <a:rPr lang="ko-KR" altLang="en-US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→ </a:t>
            </a:r>
            <a:r>
              <a:rPr lang="en-US" altLang="ko-KR" sz="900" b="1" dirty="0">
                <a:solidFill>
                  <a:srgbClr val="1A1D21"/>
                </a:solidFill>
                <a:latin typeface="Consolas" panose="020B0609020204030204" pitchFamily="49" charset="0"/>
              </a:rPr>
              <a:t>n + n 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2024A6-6785-1999-8241-7478756B29DD}"/>
              </a:ext>
            </a:extLst>
          </p:cNvPr>
          <p:cNvSpPr txBox="1"/>
          <p:nvPr/>
        </p:nvSpPr>
        <p:spPr>
          <a:xfrm>
            <a:off x="4322083" y="3772481"/>
            <a:ext cx="1489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Generate schedule</a:t>
            </a:r>
            <a:endParaRPr lang="ko-KR" altLang="en-US" sz="120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EA1424B-C82E-AE31-042B-1B4027B1C573}"/>
              </a:ext>
            </a:extLst>
          </p:cNvPr>
          <p:cNvSpPr txBox="1"/>
          <p:nvPr/>
        </p:nvSpPr>
        <p:spPr>
          <a:xfrm>
            <a:off x="5308904" y="3580681"/>
            <a:ext cx="2123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Evaluate Schedule</a:t>
            </a:r>
          </a:p>
          <a:p>
            <a:pPr algn="ctr"/>
            <a:r>
              <a:rPr lang="en-US" altLang="ko-KR" sz="1100" b="1" dirty="0"/>
              <a:t>(CPU, GPU)</a:t>
            </a:r>
            <a:endParaRPr lang="ko-KR" altLang="en-US" sz="1100" b="1" dirty="0"/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0640C83C-1DD9-5AB9-59C8-8486FDAF77EB}"/>
              </a:ext>
            </a:extLst>
          </p:cNvPr>
          <p:cNvCxnSpPr>
            <a:cxnSpLocks/>
            <a:stCxn id="119" idx="2"/>
            <a:endCxn id="125" idx="1"/>
          </p:cNvCxnSpPr>
          <p:nvPr/>
        </p:nvCxnSpPr>
        <p:spPr>
          <a:xfrm rot="5400000">
            <a:off x="5151598" y="4719025"/>
            <a:ext cx="804274" cy="1558378"/>
          </a:xfrm>
          <a:prstGeom prst="bentConnector4">
            <a:avLst>
              <a:gd name="adj1" fmla="val 38881"/>
              <a:gd name="adj2" fmla="val 114669"/>
            </a:avLst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6D071959-6A52-4852-46D5-8860AFF679C0}"/>
              </a:ext>
            </a:extLst>
          </p:cNvPr>
          <p:cNvGrpSpPr/>
          <p:nvPr/>
        </p:nvGrpSpPr>
        <p:grpSpPr>
          <a:xfrm>
            <a:off x="4774546" y="5664227"/>
            <a:ext cx="643897" cy="456950"/>
            <a:chOff x="5367291" y="5244505"/>
            <a:chExt cx="643897" cy="45695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B5B5AED-776F-7C18-CD62-5D6FF1AD7537}"/>
                </a:ext>
              </a:extLst>
            </p:cNvPr>
            <p:cNvSpPr/>
            <p:nvPr/>
          </p:nvSpPr>
          <p:spPr>
            <a:xfrm>
              <a:off x="5367291" y="5301781"/>
              <a:ext cx="119112" cy="3576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5EA2CF37-282C-5D1B-651C-E5042C2898CE}"/>
                </a:ext>
              </a:extLst>
            </p:cNvPr>
            <p:cNvGrpSpPr/>
            <p:nvPr/>
          </p:nvGrpSpPr>
          <p:grpSpPr>
            <a:xfrm>
              <a:off x="5372537" y="5244505"/>
              <a:ext cx="638651" cy="456950"/>
              <a:chOff x="4821870" y="5133436"/>
              <a:chExt cx="638651" cy="45695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06F703C0-FC4D-7342-F0DE-53E7297D6678}"/>
                  </a:ext>
                </a:extLst>
              </p:cNvPr>
              <p:cNvSpPr/>
              <p:nvPr/>
            </p:nvSpPr>
            <p:spPr>
              <a:xfrm>
                <a:off x="4821870" y="5219312"/>
                <a:ext cx="119112" cy="114553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86E866E-4FE5-38C5-FED7-0D55DF551BBF}"/>
                  </a:ext>
                </a:extLst>
              </p:cNvPr>
              <p:cNvSpPr/>
              <p:nvPr/>
            </p:nvSpPr>
            <p:spPr>
              <a:xfrm>
                <a:off x="4821870" y="5390471"/>
                <a:ext cx="119112" cy="114553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655B80B-92C1-DF3B-C828-A91B418D1102}"/>
                  </a:ext>
                </a:extLst>
              </p:cNvPr>
              <p:cNvSpPr/>
              <p:nvPr/>
            </p:nvSpPr>
            <p:spPr>
              <a:xfrm>
                <a:off x="4995796" y="5133436"/>
                <a:ext cx="119112" cy="114553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AC7B660C-3C70-1844-0EA3-B183DE41C965}"/>
                  </a:ext>
                </a:extLst>
              </p:cNvPr>
              <p:cNvSpPr/>
              <p:nvPr/>
            </p:nvSpPr>
            <p:spPr>
              <a:xfrm>
                <a:off x="4995796" y="5304595"/>
                <a:ext cx="119112" cy="114553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8992052-6A50-F5CC-E2AA-26B7947A56A7}"/>
                  </a:ext>
                </a:extLst>
              </p:cNvPr>
              <p:cNvSpPr/>
              <p:nvPr/>
            </p:nvSpPr>
            <p:spPr>
              <a:xfrm>
                <a:off x="4996804" y="5475755"/>
                <a:ext cx="119112" cy="114553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0037084-8504-C325-204E-E577C25DC130}"/>
                  </a:ext>
                </a:extLst>
              </p:cNvPr>
              <p:cNvSpPr/>
              <p:nvPr/>
            </p:nvSpPr>
            <p:spPr>
              <a:xfrm>
                <a:off x="5166883" y="5133514"/>
                <a:ext cx="119112" cy="114553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5BE141-140C-3CEB-7943-F315486BBB48}"/>
                  </a:ext>
                </a:extLst>
              </p:cNvPr>
              <p:cNvSpPr/>
              <p:nvPr/>
            </p:nvSpPr>
            <p:spPr>
              <a:xfrm>
                <a:off x="5166883" y="5304673"/>
                <a:ext cx="119112" cy="114553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1771428-215B-468A-DD92-1DFD29C53DEA}"/>
                  </a:ext>
                </a:extLst>
              </p:cNvPr>
              <p:cNvSpPr/>
              <p:nvPr/>
            </p:nvSpPr>
            <p:spPr>
              <a:xfrm>
                <a:off x="5167891" y="5475833"/>
                <a:ext cx="119112" cy="114553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23223EB7-4EE1-60B0-E914-7AD38C206C48}"/>
                  </a:ext>
                </a:extLst>
              </p:cNvPr>
              <p:cNvSpPr/>
              <p:nvPr/>
            </p:nvSpPr>
            <p:spPr>
              <a:xfrm>
                <a:off x="5341409" y="5303189"/>
                <a:ext cx="119112" cy="114553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C6D0BD1-BF8B-8DC1-4861-B3CEA70AF349}"/>
                  </a:ext>
                </a:extLst>
              </p:cNvPr>
              <p:cNvCxnSpPr>
                <a:cxnSpLocks/>
                <a:stCxn id="6" idx="6"/>
                <a:endCxn id="19" idx="2"/>
              </p:cNvCxnSpPr>
              <p:nvPr/>
            </p:nvCxnSpPr>
            <p:spPr>
              <a:xfrm>
                <a:off x="4940982" y="5276589"/>
                <a:ext cx="54814" cy="85283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BCA425BA-97AA-31AB-CEBE-4DA60953E3EF}"/>
                  </a:ext>
                </a:extLst>
              </p:cNvPr>
              <p:cNvCxnSpPr>
                <a:cxnSpLocks/>
                <a:stCxn id="6" idx="6"/>
                <a:endCxn id="13" idx="2"/>
              </p:cNvCxnSpPr>
              <p:nvPr/>
            </p:nvCxnSpPr>
            <p:spPr>
              <a:xfrm flipV="1">
                <a:off x="4940982" y="5190713"/>
                <a:ext cx="54814" cy="85876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08D895C-47A8-7956-7570-6A4CB31D3B6E}"/>
                  </a:ext>
                </a:extLst>
              </p:cNvPr>
              <p:cNvCxnSpPr>
                <a:cxnSpLocks/>
                <a:stCxn id="6" idx="6"/>
                <a:endCxn id="28" idx="2"/>
              </p:cNvCxnSpPr>
              <p:nvPr/>
            </p:nvCxnSpPr>
            <p:spPr>
              <a:xfrm>
                <a:off x="4940982" y="5276589"/>
                <a:ext cx="55821" cy="256443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786E86E0-D71C-EE27-6FBA-E0F8032BDFCC}"/>
                  </a:ext>
                </a:extLst>
              </p:cNvPr>
              <p:cNvCxnSpPr>
                <a:cxnSpLocks/>
                <a:stCxn id="7" idx="6"/>
                <a:endCxn id="13" idx="2"/>
              </p:cNvCxnSpPr>
              <p:nvPr/>
            </p:nvCxnSpPr>
            <p:spPr>
              <a:xfrm flipV="1">
                <a:off x="4940982" y="5190713"/>
                <a:ext cx="54814" cy="257035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D257F3EA-B79D-274F-D2D6-235FECBD7A79}"/>
                  </a:ext>
                </a:extLst>
              </p:cNvPr>
              <p:cNvCxnSpPr>
                <a:cxnSpLocks/>
                <a:stCxn id="7" idx="6"/>
                <a:endCxn id="19" idx="2"/>
              </p:cNvCxnSpPr>
              <p:nvPr/>
            </p:nvCxnSpPr>
            <p:spPr>
              <a:xfrm flipV="1">
                <a:off x="4940982" y="5361872"/>
                <a:ext cx="54814" cy="85876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3D7324E2-76BD-49FA-A247-21F7A66945ED}"/>
                  </a:ext>
                </a:extLst>
              </p:cNvPr>
              <p:cNvCxnSpPr>
                <a:cxnSpLocks/>
                <a:stCxn id="7" idx="6"/>
                <a:endCxn id="28" idx="2"/>
              </p:cNvCxnSpPr>
              <p:nvPr/>
            </p:nvCxnSpPr>
            <p:spPr>
              <a:xfrm>
                <a:off x="4940982" y="5447748"/>
                <a:ext cx="55821" cy="85283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41EE1816-7834-B4C4-3BD4-C608317ABA2B}"/>
                  </a:ext>
                </a:extLst>
              </p:cNvPr>
              <p:cNvCxnSpPr>
                <a:cxnSpLocks/>
                <a:stCxn id="28" idx="6"/>
                <a:endCxn id="39" idx="2"/>
              </p:cNvCxnSpPr>
              <p:nvPr/>
            </p:nvCxnSpPr>
            <p:spPr>
              <a:xfrm>
                <a:off x="5115916" y="5533031"/>
                <a:ext cx="51975" cy="78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93141601-6A97-669D-610D-4939637F5C8F}"/>
                  </a:ext>
                </a:extLst>
              </p:cNvPr>
              <p:cNvCxnSpPr>
                <a:cxnSpLocks/>
                <a:stCxn id="28" idx="6"/>
                <a:endCxn id="37" idx="2"/>
              </p:cNvCxnSpPr>
              <p:nvPr/>
            </p:nvCxnSpPr>
            <p:spPr>
              <a:xfrm flipV="1">
                <a:off x="5115916" y="5361950"/>
                <a:ext cx="50968" cy="171081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1DFCA030-1013-A62B-9E86-5BC51E6B4156}"/>
                  </a:ext>
                </a:extLst>
              </p:cNvPr>
              <p:cNvCxnSpPr>
                <a:cxnSpLocks/>
                <a:stCxn id="28" idx="6"/>
                <a:endCxn id="30" idx="2"/>
              </p:cNvCxnSpPr>
              <p:nvPr/>
            </p:nvCxnSpPr>
            <p:spPr>
              <a:xfrm flipV="1">
                <a:off x="5115916" y="5190791"/>
                <a:ext cx="50968" cy="342241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B067A3E9-65CE-2EBA-8A22-E9FB0DB66C77}"/>
                  </a:ext>
                </a:extLst>
              </p:cNvPr>
              <p:cNvCxnSpPr>
                <a:cxnSpLocks/>
                <a:stCxn id="19" idx="6"/>
                <a:endCxn id="37" idx="2"/>
              </p:cNvCxnSpPr>
              <p:nvPr/>
            </p:nvCxnSpPr>
            <p:spPr>
              <a:xfrm>
                <a:off x="5114908" y="5361872"/>
                <a:ext cx="51975" cy="78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FE591C0B-8232-6CFF-3AF0-8206B7AFE30C}"/>
                  </a:ext>
                </a:extLst>
              </p:cNvPr>
              <p:cNvCxnSpPr>
                <a:cxnSpLocks/>
                <a:stCxn id="13" idx="6"/>
                <a:endCxn id="30" idx="2"/>
              </p:cNvCxnSpPr>
              <p:nvPr/>
            </p:nvCxnSpPr>
            <p:spPr>
              <a:xfrm>
                <a:off x="5114908" y="5190713"/>
                <a:ext cx="51975" cy="78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842C6F0-8ABF-3A9C-3E87-4928717B6739}"/>
                  </a:ext>
                </a:extLst>
              </p:cNvPr>
              <p:cNvCxnSpPr>
                <a:cxnSpLocks/>
                <a:stCxn id="13" idx="6"/>
                <a:endCxn id="39" idx="2"/>
              </p:cNvCxnSpPr>
              <p:nvPr/>
            </p:nvCxnSpPr>
            <p:spPr>
              <a:xfrm>
                <a:off x="5114908" y="5190713"/>
                <a:ext cx="52983" cy="342397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BFB6E17B-D836-65D0-F36A-30E609F176D1}"/>
                  </a:ext>
                </a:extLst>
              </p:cNvPr>
              <p:cNvCxnSpPr>
                <a:cxnSpLocks/>
                <a:stCxn id="13" idx="6"/>
                <a:endCxn id="37" idx="2"/>
              </p:cNvCxnSpPr>
              <p:nvPr/>
            </p:nvCxnSpPr>
            <p:spPr>
              <a:xfrm>
                <a:off x="5114908" y="5190713"/>
                <a:ext cx="51975" cy="171237"/>
              </a:xfrm>
              <a:prstGeom prst="line">
                <a:avLst/>
              </a:prstGeom>
              <a:ln w="127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A95C4A0C-FB38-4357-476E-87F79FD1735F}"/>
                  </a:ext>
                </a:extLst>
              </p:cNvPr>
              <p:cNvCxnSpPr>
                <a:cxnSpLocks/>
                <a:stCxn id="19" idx="6"/>
                <a:endCxn id="39" idx="2"/>
              </p:cNvCxnSpPr>
              <p:nvPr/>
            </p:nvCxnSpPr>
            <p:spPr>
              <a:xfrm>
                <a:off x="5114908" y="5361872"/>
                <a:ext cx="52983" cy="171237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B7D52434-238C-2484-352B-098BF3B132DE}"/>
                  </a:ext>
                </a:extLst>
              </p:cNvPr>
              <p:cNvCxnSpPr>
                <a:cxnSpLocks/>
                <a:stCxn id="19" idx="6"/>
                <a:endCxn id="30" idx="2"/>
              </p:cNvCxnSpPr>
              <p:nvPr/>
            </p:nvCxnSpPr>
            <p:spPr>
              <a:xfrm flipV="1">
                <a:off x="5114908" y="5190791"/>
                <a:ext cx="51975" cy="171081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D2E1AFD7-C03A-45D3-107A-01BF516B1DEE}"/>
                  </a:ext>
                </a:extLst>
              </p:cNvPr>
              <p:cNvCxnSpPr>
                <a:cxnSpLocks/>
                <a:stCxn id="47" idx="2"/>
                <a:endCxn id="30" idx="6"/>
              </p:cNvCxnSpPr>
              <p:nvPr/>
            </p:nvCxnSpPr>
            <p:spPr>
              <a:xfrm flipH="1" flipV="1">
                <a:off x="5285995" y="5190791"/>
                <a:ext cx="55414" cy="169675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81963CA3-525E-EA21-4634-BB6984662676}"/>
                  </a:ext>
                </a:extLst>
              </p:cNvPr>
              <p:cNvCxnSpPr>
                <a:cxnSpLocks/>
                <a:stCxn id="47" idx="2"/>
                <a:endCxn id="37" idx="6"/>
              </p:cNvCxnSpPr>
              <p:nvPr/>
            </p:nvCxnSpPr>
            <p:spPr>
              <a:xfrm flipH="1">
                <a:off x="5285995" y="5360466"/>
                <a:ext cx="55414" cy="1484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5DB90D05-ED44-0D95-8799-3CB8E6ED1AFD}"/>
                  </a:ext>
                </a:extLst>
              </p:cNvPr>
              <p:cNvCxnSpPr>
                <a:cxnSpLocks/>
                <a:stCxn id="47" idx="2"/>
                <a:endCxn id="39" idx="6"/>
              </p:cNvCxnSpPr>
              <p:nvPr/>
            </p:nvCxnSpPr>
            <p:spPr>
              <a:xfrm flipH="1">
                <a:off x="5287003" y="5360466"/>
                <a:ext cx="54406" cy="172644"/>
              </a:xfrm>
              <a:prstGeom prst="line">
                <a:avLst/>
              </a:prstGeom>
              <a:ln w="1905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7C643CC2-1C6A-714F-FF2C-EF176B4E008E}"/>
              </a:ext>
            </a:extLst>
          </p:cNvPr>
          <p:cNvSpPr txBox="1"/>
          <p:nvPr/>
        </p:nvSpPr>
        <p:spPr>
          <a:xfrm>
            <a:off x="4523022" y="5208475"/>
            <a:ext cx="2578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Consolas" panose="020B0609020204030204" pitchFamily="49" charset="0"/>
              </a:rPr>
              <a:t>[12,13,11,{4+3+…},{</a:t>
            </a:r>
            <a:r>
              <a:rPr lang="en-US" altLang="ko-KR" sz="800" b="1" dirty="0" err="1">
                <a:latin typeface="Consolas" panose="020B0609020204030204" pitchFamily="49" charset="0"/>
              </a:rPr>
              <a:t>n+n</a:t>
            </a:r>
            <a:r>
              <a:rPr lang="en-US" altLang="ko-KR" sz="800" b="1" dirty="0">
                <a:latin typeface="Consolas" panose="020B0609020204030204" pitchFamily="49" charset="0"/>
              </a:rPr>
              <a:t>+…},…]</a:t>
            </a:r>
            <a:endParaRPr lang="ko-KR" altLang="en-US" sz="800" b="1" dirty="0">
              <a:latin typeface="Consolas" panose="020B0609020204030204" pitchFamily="49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0071C6AB-1AA7-3E6C-A67F-EADDBDD0EE29}"/>
              </a:ext>
            </a:extLst>
          </p:cNvPr>
          <p:cNvSpPr txBox="1"/>
          <p:nvPr/>
        </p:nvSpPr>
        <p:spPr>
          <a:xfrm>
            <a:off x="4793516" y="6127540"/>
            <a:ext cx="59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DQN</a:t>
            </a:r>
            <a:endParaRPr lang="ko-KR" altLang="en-US" sz="1200" b="1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FC6B390-759D-4504-406D-8B1CBF556F2F}"/>
              </a:ext>
            </a:extLst>
          </p:cNvPr>
          <p:cNvSpPr txBox="1"/>
          <p:nvPr/>
        </p:nvSpPr>
        <p:spPr>
          <a:xfrm>
            <a:off x="5386746" y="5707153"/>
            <a:ext cx="989938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5"/>
                </a:solidFill>
                <a:latin typeface="Consolas" panose="020B0609020204030204" pitchFamily="49" charset="0"/>
              </a:rPr>
              <a:t>unroll(4) </a:t>
            </a:r>
          </a:p>
          <a:p>
            <a:pPr algn="ctr"/>
            <a:r>
              <a:rPr lang="en-US" altLang="ko-KR" sz="1050" b="1" dirty="0">
                <a:latin typeface="+mn-ea"/>
              </a:rPr>
              <a:t>is best!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035" name="화살표: 원형 1034">
            <a:extLst>
              <a:ext uri="{FF2B5EF4-FFF2-40B4-BE49-F238E27FC236}">
                <a16:creationId xmlns:a16="http://schemas.microsoft.com/office/drawing/2014/main" id="{F6602E28-AF76-035F-1900-5966B95097BD}"/>
              </a:ext>
            </a:extLst>
          </p:cNvPr>
          <p:cNvSpPr/>
          <p:nvPr/>
        </p:nvSpPr>
        <p:spPr>
          <a:xfrm rot="5170835" flipH="1">
            <a:off x="4420865" y="3245483"/>
            <a:ext cx="3795912" cy="2372588"/>
          </a:xfrm>
          <a:prstGeom prst="circularArrow">
            <a:avLst>
              <a:gd name="adj1" fmla="val 2350"/>
              <a:gd name="adj2" fmla="val 437885"/>
              <a:gd name="adj3" fmla="val 18588110"/>
              <a:gd name="adj4" fmla="val 12174341"/>
              <a:gd name="adj5" fmla="val 5156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E9125066-93E4-4D0E-E1AA-E3C4FBE12E9E}"/>
              </a:ext>
            </a:extLst>
          </p:cNvPr>
          <p:cNvCxnSpPr>
            <a:cxnSpLocks/>
            <a:stCxn id="1037" idx="0"/>
          </p:cNvCxnSpPr>
          <p:nvPr/>
        </p:nvCxnSpPr>
        <p:spPr>
          <a:xfrm flipV="1">
            <a:off x="2391107" y="4486539"/>
            <a:ext cx="1881321" cy="863348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8AEAA55E-3846-6543-D832-2A97267F6024}"/>
              </a:ext>
            </a:extLst>
          </p:cNvPr>
          <p:cNvSpPr/>
          <p:nvPr/>
        </p:nvSpPr>
        <p:spPr>
          <a:xfrm>
            <a:off x="942048" y="5349887"/>
            <a:ext cx="2898118" cy="747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err="1">
                <a:solidFill>
                  <a:srgbClr val="FF0000"/>
                </a:solidFill>
              </a:rPr>
              <a:t>FlexTensor</a:t>
            </a:r>
            <a:r>
              <a:rPr lang="en-US" altLang="ko-KR" sz="1400" b="1" dirty="0">
                <a:solidFill>
                  <a:srgbClr val="FF0000"/>
                </a:solidFill>
              </a:rPr>
              <a:t> also use scheduling primitives at TVM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to generate scheduling combination </a:t>
            </a:r>
          </a:p>
        </p:txBody>
      </p:sp>
      <p:cxnSp>
        <p:nvCxnSpPr>
          <p:cNvPr id="1041" name="직선 화살표 연결선 1040">
            <a:extLst>
              <a:ext uri="{FF2B5EF4-FFF2-40B4-BE49-F238E27FC236}">
                <a16:creationId xmlns:a16="http://schemas.microsoft.com/office/drawing/2014/main" id="{10FA731C-A736-C827-38FE-4A27207BB7B9}"/>
              </a:ext>
            </a:extLst>
          </p:cNvPr>
          <p:cNvCxnSpPr>
            <a:cxnSpLocks/>
            <a:stCxn id="1042" idx="2"/>
            <a:endCxn id="120" idx="0"/>
          </p:cNvCxnSpPr>
          <p:nvPr/>
        </p:nvCxnSpPr>
        <p:spPr>
          <a:xfrm>
            <a:off x="4220324" y="1788747"/>
            <a:ext cx="846754" cy="1983734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AEC3D879-26B7-6A7A-F311-0F3724DF93D9}"/>
              </a:ext>
            </a:extLst>
          </p:cNvPr>
          <p:cNvSpPr/>
          <p:nvPr/>
        </p:nvSpPr>
        <p:spPr>
          <a:xfrm>
            <a:off x="2771265" y="1041140"/>
            <a:ext cx="2898118" cy="747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50000"/>
                  </a:schemeClr>
                </a:solidFill>
              </a:rPr>
              <a:t>FlexTensor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 create graph corresponding to the combination</a:t>
            </a:r>
          </a:p>
        </p:txBody>
      </p:sp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DF05CC02-8424-3612-E9B4-71331E9E1CC6}"/>
              </a:ext>
            </a:extLst>
          </p:cNvPr>
          <p:cNvCxnSpPr>
            <a:cxnSpLocks/>
            <a:stCxn id="1053" idx="2"/>
            <a:endCxn id="121" idx="0"/>
          </p:cNvCxnSpPr>
          <p:nvPr/>
        </p:nvCxnSpPr>
        <p:spPr>
          <a:xfrm flipH="1">
            <a:off x="6370838" y="1513878"/>
            <a:ext cx="996494" cy="2066803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5EB2DAE4-1705-A412-09CD-0EAB722B290D}"/>
              </a:ext>
            </a:extLst>
          </p:cNvPr>
          <p:cNvSpPr/>
          <p:nvPr/>
        </p:nvSpPr>
        <p:spPr>
          <a:xfrm>
            <a:off x="5918273" y="766271"/>
            <a:ext cx="2898118" cy="747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err="1">
                <a:solidFill>
                  <a:srgbClr val="FF0000"/>
                </a:solidFill>
              </a:rPr>
              <a:t>FlexTensor</a:t>
            </a:r>
            <a:r>
              <a:rPr lang="en-US" altLang="ko-KR" sz="1400" b="1" dirty="0">
                <a:solidFill>
                  <a:srgbClr val="FF0000"/>
                </a:solidFill>
              </a:rPr>
              <a:t> evaluate by running each node in the graph on a real device(CPU, GPU, FPGA)</a:t>
            </a:r>
          </a:p>
        </p:txBody>
      </p:sp>
      <p:cxnSp>
        <p:nvCxnSpPr>
          <p:cNvPr id="1057" name="직선 화살표 연결선 1056">
            <a:extLst>
              <a:ext uri="{FF2B5EF4-FFF2-40B4-BE49-F238E27FC236}">
                <a16:creationId xmlns:a16="http://schemas.microsoft.com/office/drawing/2014/main" id="{63644B28-0C06-3058-9122-D88C72ED09E8}"/>
              </a:ext>
            </a:extLst>
          </p:cNvPr>
          <p:cNvCxnSpPr>
            <a:cxnSpLocks/>
            <a:stCxn id="1058" idx="1"/>
          </p:cNvCxnSpPr>
          <p:nvPr/>
        </p:nvCxnSpPr>
        <p:spPr>
          <a:xfrm flipH="1" flipV="1">
            <a:off x="6955223" y="6026366"/>
            <a:ext cx="1280438" cy="2266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1C98E924-3980-F938-F24D-339878800FDF}"/>
              </a:ext>
            </a:extLst>
          </p:cNvPr>
          <p:cNvSpPr/>
          <p:nvPr/>
        </p:nvSpPr>
        <p:spPr>
          <a:xfrm>
            <a:off x="8235661" y="5675222"/>
            <a:ext cx="2898118" cy="747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DQN find shortest path at the graph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which means optimal combination</a:t>
            </a:r>
          </a:p>
        </p:txBody>
      </p:sp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6683CF4D-E1DA-3503-F973-1C681DA51C8D}"/>
              </a:ext>
            </a:extLst>
          </p:cNvPr>
          <p:cNvSpPr/>
          <p:nvPr/>
        </p:nvSpPr>
        <p:spPr>
          <a:xfrm>
            <a:off x="8248467" y="4845421"/>
            <a:ext cx="2898118" cy="7476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50000"/>
                  </a:schemeClr>
                </a:solidFill>
              </a:rPr>
              <a:t>FlexTensor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 generate optimal scheduling code (</a:t>
            </a:r>
            <a:r>
              <a:rPr lang="en-US" altLang="ko-KR" sz="1400" b="1" dirty="0">
                <a:solidFill>
                  <a:srgbClr val="FF0000"/>
                </a:solidFill>
              </a:rPr>
              <a:t>actually, generate device code directly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67" name="직선 화살표 연결선 1066">
            <a:extLst>
              <a:ext uri="{FF2B5EF4-FFF2-40B4-BE49-F238E27FC236}">
                <a16:creationId xmlns:a16="http://schemas.microsoft.com/office/drawing/2014/main" id="{52A4A545-63DD-8D5E-66FF-B4833B757D50}"/>
              </a:ext>
            </a:extLst>
          </p:cNvPr>
          <p:cNvCxnSpPr>
            <a:cxnSpLocks/>
            <a:stCxn id="1066" idx="1"/>
          </p:cNvCxnSpPr>
          <p:nvPr/>
        </p:nvCxnSpPr>
        <p:spPr>
          <a:xfrm flipH="1" flipV="1">
            <a:off x="7406040" y="4547528"/>
            <a:ext cx="842427" cy="671697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7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1042" grpId="0" animBg="1"/>
      <p:bldP spid="1053" grpId="0" animBg="1"/>
      <p:bldP spid="1058" grpId="0" animBg="1"/>
      <p:bldP spid="10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Schedule Space Generation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D36A7-2135-1250-E27B-517E5CE59B55}"/>
              </a:ext>
            </a:extLst>
          </p:cNvPr>
          <p:cNvGrpSpPr/>
          <p:nvPr/>
        </p:nvGrpSpPr>
        <p:grpSpPr>
          <a:xfrm>
            <a:off x="1458816" y="1829182"/>
            <a:ext cx="1138169" cy="936326"/>
            <a:chOff x="1625128" y="3989878"/>
            <a:chExt cx="873258" cy="725261"/>
          </a:xfrm>
        </p:grpSpPr>
        <p:pic>
          <p:nvPicPr>
            <p:cNvPr id="6" name="그래픽 5" descr="문서 윤곽선">
              <a:extLst>
                <a:ext uri="{FF2B5EF4-FFF2-40B4-BE49-F238E27FC236}">
                  <a16:creationId xmlns:a16="http://schemas.microsoft.com/office/drawing/2014/main" id="{22175E4A-4E10-553B-99B7-EB7D1D9A7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5128" y="3989878"/>
              <a:ext cx="725261" cy="725261"/>
            </a:xfrm>
            <a:prstGeom prst="rect">
              <a:avLst/>
            </a:prstGeom>
          </p:spPr>
        </p:pic>
        <p:pic>
          <p:nvPicPr>
            <p:cNvPr id="7" name="그래픽 6" descr="연필 단색으로 채워진">
              <a:extLst>
                <a:ext uri="{FF2B5EF4-FFF2-40B4-BE49-F238E27FC236}">
                  <a16:creationId xmlns:a16="http://schemas.microsoft.com/office/drawing/2014/main" id="{2C519E95-1BBA-6F59-BBEF-7A463080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6085" y="4055778"/>
              <a:ext cx="412301" cy="4123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71AFB27-839C-CAD4-9C98-1CBB6C2A528D}"/>
              </a:ext>
            </a:extLst>
          </p:cNvPr>
          <p:cNvSpPr txBox="1"/>
          <p:nvPr/>
        </p:nvSpPr>
        <p:spPr>
          <a:xfrm>
            <a:off x="2843684" y="2180404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Compute description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88766E-37F3-13F5-26A9-CE3C21D4149C}"/>
              </a:ext>
            </a:extLst>
          </p:cNvPr>
          <p:cNvSpPr/>
          <p:nvPr/>
        </p:nvSpPr>
        <p:spPr>
          <a:xfrm>
            <a:off x="1109828" y="3971908"/>
            <a:ext cx="1487157" cy="66830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Statistical </a:t>
            </a:r>
          </a:p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information</a:t>
            </a:r>
            <a:endParaRPr lang="ko-KR" altLang="en-US" b="1" dirty="0">
              <a:solidFill>
                <a:srgbClr val="1A1D2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C986122-916B-0A7A-E737-B9897F5571DA}"/>
              </a:ext>
            </a:extLst>
          </p:cNvPr>
          <p:cNvSpPr/>
          <p:nvPr/>
        </p:nvSpPr>
        <p:spPr>
          <a:xfrm>
            <a:off x="3899126" y="3971908"/>
            <a:ext cx="1487157" cy="66830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Structural</a:t>
            </a:r>
          </a:p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information</a:t>
            </a:r>
            <a:endParaRPr lang="ko-KR" altLang="en-US" b="1" dirty="0">
              <a:solidFill>
                <a:srgbClr val="1A1D2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112F3C1-D1A4-B864-C74D-FBC43820ACBE}"/>
              </a:ext>
            </a:extLst>
          </p:cNvPr>
          <p:cNvSpPr/>
          <p:nvPr/>
        </p:nvSpPr>
        <p:spPr>
          <a:xfrm rot="5400000">
            <a:off x="1668738" y="3541451"/>
            <a:ext cx="369334" cy="266893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BDA3EBD-29D9-3A41-85EE-813374F4286D}"/>
              </a:ext>
            </a:extLst>
          </p:cNvPr>
          <p:cNvSpPr/>
          <p:nvPr/>
        </p:nvSpPr>
        <p:spPr>
          <a:xfrm rot="5400000">
            <a:off x="4458036" y="3524892"/>
            <a:ext cx="369334" cy="266893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673B5F-3F54-9434-E2C5-F7F9748601F9}"/>
              </a:ext>
            </a:extLst>
          </p:cNvPr>
          <p:cNvSpPr txBox="1"/>
          <p:nvPr/>
        </p:nvSpPr>
        <p:spPr>
          <a:xfrm>
            <a:off x="943805" y="4860294"/>
            <a:ext cx="1899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1" dirty="0"/>
              <a:t>Loop trip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1" dirty="0"/>
              <a:t>Number of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1" dirty="0"/>
              <a:t>Loop order</a:t>
            </a:r>
            <a:endParaRPr lang="ko-KR" altLang="en-US" sz="16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2FCD9-EA34-651A-C660-A7D7EBD91988}"/>
              </a:ext>
            </a:extLst>
          </p:cNvPr>
          <p:cNvSpPr txBox="1"/>
          <p:nvPr/>
        </p:nvSpPr>
        <p:spPr>
          <a:xfrm>
            <a:off x="3670719" y="4860294"/>
            <a:ext cx="22108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1" dirty="0"/>
              <a:t>Computation graph </a:t>
            </a:r>
          </a:p>
          <a:p>
            <a:r>
              <a:rPr lang="en-US" altLang="ko-KR" sz="1600" b="1" i="1" dirty="0"/>
              <a:t>      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1" dirty="0"/>
              <a:t>Producer consumer </a:t>
            </a:r>
          </a:p>
          <a:p>
            <a:r>
              <a:rPr lang="en-US" altLang="ko-KR" sz="1600" b="1" i="1" dirty="0"/>
              <a:t>      relationship</a:t>
            </a:r>
            <a:endParaRPr lang="ko-KR" altLang="en-US" sz="1600" b="1" i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BBF069-338E-EBB4-058A-5F9A1F48B0D1}"/>
              </a:ext>
            </a:extLst>
          </p:cNvPr>
          <p:cNvSpPr/>
          <p:nvPr/>
        </p:nvSpPr>
        <p:spPr>
          <a:xfrm>
            <a:off x="943805" y="2925890"/>
            <a:ext cx="4654738" cy="39460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1A1D21"/>
                </a:solidFill>
                <a:latin typeface="Consolas" panose="020B0609020204030204" pitchFamily="49" charset="0"/>
              </a:rPr>
              <a:t>C = </a:t>
            </a:r>
            <a:r>
              <a:rPr lang="en-US" altLang="ko-KR" sz="1400" b="1" dirty="0">
                <a:solidFill>
                  <a:schemeClr val="accent5"/>
                </a:solidFill>
                <a:latin typeface="Consolas" panose="020B0609020204030204" pitchFamily="49" charset="0"/>
              </a:rPr>
              <a:t>compute</a:t>
            </a:r>
            <a:r>
              <a:rPr lang="en-US" altLang="ko-KR" sz="1400" b="1" dirty="0">
                <a:solidFill>
                  <a:srgbClr val="1A1D21"/>
                </a:solidFill>
                <a:latin typeface="Consolas" panose="020B0609020204030204" pitchFamily="49" charset="0"/>
              </a:rPr>
              <a:t>( ( 16, ), </a:t>
            </a:r>
            <a:r>
              <a:rPr lang="en-US" altLang="ko-KR" sz="1400" b="1" dirty="0">
                <a:solidFill>
                  <a:schemeClr val="accent5"/>
                </a:solidFill>
                <a:latin typeface="Consolas" panose="020B0609020204030204" pitchFamily="49" charset="0"/>
              </a:rPr>
              <a:t>lambda</a:t>
            </a:r>
            <a:r>
              <a:rPr lang="en-US" altLang="ko-KR" sz="1400" b="1" dirty="0">
                <a:solidFill>
                  <a:srgbClr val="1A1D21"/>
                </a:solidFill>
                <a:latin typeface="Consolas" panose="020B0609020204030204" pitchFamily="49" charset="0"/>
              </a:rPr>
              <a:t> i: A[</a:t>
            </a:r>
            <a:r>
              <a:rPr lang="en-US" altLang="ko-KR" sz="1400" b="1" dirty="0" err="1">
                <a:solidFill>
                  <a:srgbClr val="1A1D2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1A1D21"/>
                </a:solidFill>
                <a:latin typeface="Consolas" panose="020B0609020204030204" pitchFamily="49" charset="0"/>
              </a:rPr>
              <a:t>] + B[</a:t>
            </a:r>
            <a:r>
              <a:rPr lang="en-US" altLang="ko-KR" sz="1400" b="1" dirty="0" err="1">
                <a:solidFill>
                  <a:srgbClr val="1A1D21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1A1D21"/>
                </a:solidFill>
                <a:latin typeface="Consolas" panose="020B0609020204030204" pitchFamily="49" charset="0"/>
              </a:rPr>
              <a:t>] )</a:t>
            </a:r>
            <a:endParaRPr lang="ko-KR" altLang="en-US" sz="1400" b="1" dirty="0">
              <a:solidFill>
                <a:srgbClr val="1A1D21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E9B3DE-A8C0-1A4E-4EE7-EBADF850FD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60862"/>
          <a:stretch/>
        </p:blipFill>
        <p:spPr>
          <a:xfrm>
            <a:off x="6443305" y="2549736"/>
            <a:ext cx="5272722" cy="16605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03DEE7-1A00-83E5-49F2-1985D8845A27}"/>
              </a:ext>
            </a:extLst>
          </p:cNvPr>
          <p:cNvSpPr txBox="1"/>
          <p:nvPr/>
        </p:nvSpPr>
        <p:spPr>
          <a:xfrm>
            <a:off x="6662979" y="2050425"/>
            <a:ext cx="483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accent5"/>
                </a:solidFill>
              </a:rPr>
              <a:t>Static analysis of GEMM(tensor multiplication)</a:t>
            </a:r>
            <a:endParaRPr lang="ko-KR" altLang="en-US" b="1" i="1" dirty="0">
              <a:solidFill>
                <a:schemeClr val="accent5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4D64EF-3973-E8B9-1F45-B6843C172338}"/>
              </a:ext>
            </a:extLst>
          </p:cNvPr>
          <p:cNvSpPr/>
          <p:nvPr/>
        </p:nvSpPr>
        <p:spPr>
          <a:xfrm>
            <a:off x="6568085" y="2602523"/>
            <a:ext cx="2100128" cy="71796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87DE88-3271-8477-53D8-0DD9052F0EF0}"/>
              </a:ext>
            </a:extLst>
          </p:cNvPr>
          <p:cNvSpPr/>
          <p:nvPr/>
        </p:nvSpPr>
        <p:spPr>
          <a:xfrm>
            <a:off x="10308662" y="2696011"/>
            <a:ext cx="1116313" cy="112236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ADA78C-C486-6E64-739F-FEDAE83D0377}"/>
              </a:ext>
            </a:extLst>
          </p:cNvPr>
          <p:cNvSpPr/>
          <p:nvPr/>
        </p:nvSpPr>
        <p:spPr>
          <a:xfrm>
            <a:off x="6568085" y="3373279"/>
            <a:ext cx="2100128" cy="717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15C5E3-0727-FA56-EF41-ADEA94AA3AD8}"/>
              </a:ext>
            </a:extLst>
          </p:cNvPr>
          <p:cNvSpPr/>
          <p:nvPr/>
        </p:nvSpPr>
        <p:spPr>
          <a:xfrm>
            <a:off x="8766690" y="2696011"/>
            <a:ext cx="1482629" cy="1313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73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0F2168-A4C9-38A4-999A-9E1F5D68A6F1}"/>
              </a:ext>
            </a:extLst>
          </p:cNvPr>
          <p:cNvSpPr/>
          <p:nvPr/>
        </p:nvSpPr>
        <p:spPr>
          <a:xfrm>
            <a:off x="932374" y="5191521"/>
            <a:ext cx="3710832" cy="71858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 Tensor Computations are Everywhere!</a:t>
            </a:r>
          </a:p>
          <a:p>
            <a:endParaRPr kumimoji="1" lang="en-US" altLang="ko-KR" sz="1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FF0E6E-2BCD-6B60-C54B-D395A9571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44" y="3786464"/>
            <a:ext cx="1024400" cy="10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ri 개요 - Apple Developer">
            <a:extLst>
              <a:ext uri="{FF2B5EF4-FFF2-40B4-BE49-F238E27FC236}">
                <a16:creationId xmlns:a16="http://schemas.microsoft.com/office/drawing/2014/main" id="{552240FB-05C1-66D0-1807-8F661D42E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63" t="10908" r="32443" b="12215"/>
          <a:stretch/>
        </p:blipFill>
        <p:spPr bwMode="auto">
          <a:xfrm>
            <a:off x="644318" y="3780963"/>
            <a:ext cx="947345" cy="102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utorials of Object Detection using Deep Learning [3] The application of  Object Detectio">
            <a:extLst>
              <a:ext uri="{FF2B5EF4-FFF2-40B4-BE49-F238E27FC236}">
                <a16:creationId xmlns:a16="http://schemas.microsoft.com/office/drawing/2014/main" id="{CAF8F6E8-B29A-2E0E-182A-8F71ECFBD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85"/>
          <a:stretch/>
        </p:blipFill>
        <p:spPr bwMode="auto">
          <a:xfrm>
            <a:off x="2977586" y="2567708"/>
            <a:ext cx="2112574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lifornia passes law banning Tesla from calling software FSD">
            <a:extLst>
              <a:ext uri="{FF2B5EF4-FFF2-40B4-BE49-F238E27FC236}">
                <a16:creationId xmlns:a16="http://schemas.microsoft.com/office/drawing/2014/main" id="{86310146-8920-915E-E7FA-B01674317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" y="2176716"/>
            <a:ext cx="2743619" cy="154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66749-647A-7997-35F3-C4C7DB48B78F}"/>
              </a:ext>
            </a:extLst>
          </p:cNvPr>
          <p:cNvSpPr txBox="1"/>
          <p:nvPr/>
        </p:nvSpPr>
        <p:spPr>
          <a:xfrm>
            <a:off x="1166038" y="5358185"/>
            <a:ext cx="362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1A1D21"/>
                </a:solidFill>
              </a:rPr>
              <a:t>All rely on tensor computations!</a:t>
            </a:r>
            <a:endParaRPr lang="ko-KR" altLang="en-US" b="1" i="1" dirty="0">
              <a:solidFill>
                <a:srgbClr val="1A1D2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4BBE9-875A-BCA3-8FD0-67A5B10EF78E}"/>
              </a:ext>
            </a:extLst>
          </p:cNvPr>
          <p:cNvSpPr txBox="1"/>
          <p:nvPr/>
        </p:nvSpPr>
        <p:spPr>
          <a:xfrm>
            <a:off x="7510934" y="2044280"/>
            <a:ext cx="34069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Tensor: Multi-dim matrix</a:t>
            </a:r>
          </a:p>
          <a:p>
            <a:r>
              <a:rPr lang="en-US" altLang="ko-KR" sz="2000" b="1" dirty="0"/>
              <a:t>Tensor computations: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Consolas" panose="020B0609020204030204" pitchFamily="49" charset="0"/>
              </a:rPr>
              <a:t>GEMM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Consolas" panose="020B0609020204030204" pitchFamily="49" charset="0"/>
              </a:rPr>
              <a:t>Conv2d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Consolas" panose="020B0609020204030204" pitchFamily="49" charset="0"/>
              </a:rPr>
              <a:t>Conv3d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1" dirty="0" err="1">
                <a:latin typeface="Consolas" panose="020B0609020204030204" pitchFamily="49" charset="0"/>
              </a:rPr>
              <a:t>MaxPool</a:t>
            </a:r>
            <a:endParaRPr lang="en-US" altLang="ko-KR" b="1" i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1" dirty="0">
                <a:latin typeface="Consolas" panose="020B0609020204030204" pitchFamily="49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47E1FE9-10F7-5F68-7858-008FD10A22F7}"/>
              </a:ext>
            </a:extLst>
          </p:cNvPr>
          <p:cNvSpPr/>
          <p:nvPr/>
        </p:nvSpPr>
        <p:spPr>
          <a:xfrm>
            <a:off x="7210850" y="5036872"/>
            <a:ext cx="1225334" cy="3967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YOLO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FB96A53-ACBE-90CA-07A9-83E2BB4908D0}"/>
              </a:ext>
            </a:extLst>
          </p:cNvPr>
          <p:cNvSpPr/>
          <p:nvPr/>
        </p:nvSpPr>
        <p:spPr>
          <a:xfrm>
            <a:off x="9173744" y="4852848"/>
            <a:ext cx="1176045" cy="3850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2"/>
                </a:solidFill>
              </a:rPr>
              <a:t>AlexNet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F197D07-14C3-BC01-B41A-E78EC03D5599}"/>
              </a:ext>
            </a:extLst>
          </p:cNvPr>
          <p:cNvSpPr/>
          <p:nvPr/>
        </p:nvSpPr>
        <p:spPr>
          <a:xfrm>
            <a:off x="7699926" y="5534166"/>
            <a:ext cx="1225334" cy="3967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LSTM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EF36EF7-571D-CAD4-87C7-98F8A9D1DBB0}"/>
              </a:ext>
            </a:extLst>
          </p:cNvPr>
          <p:cNvSpPr/>
          <p:nvPr/>
        </p:nvSpPr>
        <p:spPr>
          <a:xfrm>
            <a:off x="8849129" y="5502014"/>
            <a:ext cx="1225334" cy="3967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RCNN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CB1AA45-FD9A-96C2-6380-ACCCF960A01B}"/>
              </a:ext>
            </a:extLst>
          </p:cNvPr>
          <p:cNvSpPr/>
          <p:nvPr/>
        </p:nvSpPr>
        <p:spPr>
          <a:xfrm>
            <a:off x="8223736" y="5157433"/>
            <a:ext cx="1225334" cy="3967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2"/>
                </a:solidFill>
              </a:rPr>
              <a:t>ResNet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9FB3F8E-E3C8-6F80-E0BE-8AA82A7265EE}"/>
              </a:ext>
            </a:extLst>
          </p:cNvPr>
          <p:cNvSpPr/>
          <p:nvPr/>
        </p:nvSpPr>
        <p:spPr>
          <a:xfrm>
            <a:off x="5452605" y="5355806"/>
            <a:ext cx="997560" cy="369332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Schedule Space Generation(cont.)</a:t>
            </a:r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88766E-37F3-13F5-26A9-CE3C21D4149C}"/>
              </a:ext>
            </a:extLst>
          </p:cNvPr>
          <p:cNvSpPr/>
          <p:nvPr/>
        </p:nvSpPr>
        <p:spPr>
          <a:xfrm>
            <a:off x="760452" y="2493567"/>
            <a:ext cx="1487157" cy="66830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Statistical </a:t>
            </a:r>
          </a:p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information</a:t>
            </a:r>
            <a:endParaRPr lang="ko-KR" altLang="en-US" b="1" dirty="0">
              <a:solidFill>
                <a:srgbClr val="1A1D2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C986122-916B-0A7A-E737-B9897F5571DA}"/>
              </a:ext>
            </a:extLst>
          </p:cNvPr>
          <p:cNvSpPr/>
          <p:nvPr/>
        </p:nvSpPr>
        <p:spPr>
          <a:xfrm>
            <a:off x="3549750" y="2493567"/>
            <a:ext cx="1487157" cy="66830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Structural</a:t>
            </a:r>
          </a:p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information</a:t>
            </a:r>
            <a:endParaRPr lang="ko-KR" altLang="en-US" b="1" dirty="0">
              <a:solidFill>
                <a:srgbClr val="1A1D2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4337BE2-6B8E-F6BF-BEDC-0E2BE047DF57}"/>
              </a:ext>
            </a:extLst>
          </p:cNvPr>
          <p:cNvSpPr/>
          <p:nvPr/>
        </p:nvSpPr>
        <p:spPr>
          <a:xfrm>
            <a:off x="760451" y="3711588"/>
            <a:ext cx="4276456" cy="8054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Enumerate primitive combinations</a:t>
            </a:r>
          </a:p>
          <a:p>
            <a:pPr algn="ctr"/>
            <a:r>
              <a:rPr lang="en-US" altLang="ko-KR" b="1" dirty="0">
                <a:solidFill>
                  <a:srgbClr val="1A1D21"/>
                </a:solidFill>
              </a:rPr>
              <a:t>And parameter settings</a:t>
            </a:r>
            <a:endParaRPr lang="ko-KR" altLang="en-US" b="1" dirty="0">
              <a:solidFill>
                <a:srgbClr val="1A1D21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583349C-D830-1488-7938-46BB0C54EBD5}"/>
              </a:ext>
            </a:extLst>
          </p:cNvPr>
          <p:cNvSpPr/>
          <p:nvPr/>
        </p:nvSpPr>
        <p:spPr>
          <a:xfrm rot="5400000">
            <a:off x="1310736" y="3311564"/>
            <a:ext cx="369334" cy="266893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11E7AC5-8129-440A-A521-EE424ADB939B}"/>
              </a:ext>
            </a:extLst>
          </p:cNvPr>
          <p:cNvSpPr/>
          <p:nvPr/>
        </p:nvSpPr>
        <p:spPr>
          <a:xfrm rot="5400000">
            <a:off x="4100034" y="3295005"/>
            <a:ext cx="369334" cy="266893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726C08-4809-611B-3AAE-C5FC7843AEEE}"/>
              </a:ext>
            </a:extLst>
          </p:cNvPr>
          <p:cNvSpPr/>
          <p:nvPr/>
        </p:nvSpPr>
        <p:spPr>
          <a:xfrm>
            <a:off x="1044734" y="5238867"/>
            <a:ext cx="630236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split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AED0C18-4FDC-AA8F-A22C-1B17563039D2}"/>
              </a:ext>
            </a:extLst>
          </p:cNvPr>
          <p:cNvSpPr/>
          <p:nvPr/>
        </p:nvSpPr>
        <p:spPr>
          <a:xfrm>
            <a:off x="1778225" y="5238867"/>
            <a:ext cx="949409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reorder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9196A27-EA64-C721-1F17-BF6B4455591B}"/>
              </a:ext>
            </a:extLst>
          </p:cNvPr>
          <p:cNvSpPr/>
          <p:nvPr/>
        </p:nvSpPr>
        <p:spPr>
          <a:xfrm>
            <a:off x="2830890" y="5238867"/>
            <a:ext cx="556340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fuse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15F29D-54C8-BFA7-33E4-A1BC874D0869}"/>
              </a:ext>
            </a:extLst>
          </p:cNvPr>
          <p:cNvSpPr/>
          <p:nvPr/>
        </p:nvSpPr>
        <p:spPr>
          <a:xfrm>
            <a:off x="3489051" y="5238867"/>
            <a:ext cx="1269778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err="1">
                <a:solidFill>
                  <a:schemeClr val="tx2"/>
                </a:solidFill>
              </a:rPr>
              <a:t>compute_at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C1143F9-5016-5DF5-5230-BE2C8DC29E55}"/>
              </a:ext>
            </a:extLst>
          </p:cNvPr>
          <p:cNvSpPr/>
          <p:nvPr/>
        </p:nvSpPr>
        <p:spPr>
          <a:xfrm>
            <a:off x="1044734" y="5583237"/>
            <a:ext cx="1269778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err="1">
                <a:solidFill>
                  <a:schemeClr val="tx2"/>
                </a:solidFill>
              </a:rPr>
              <a:t>cache_read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0135DC-4058-02AA-F775-C1CE12A314C6}"/>
              </a:ext>
            </a:extLst>
          </p:cNvPr>
          <p:cNvSpPr/>
          <p:nvPr/>
        </p:nvSpPr>
        <p:spPr>
          <a:xfrm>
            <a:off x="2431097" y="5583237"/>
            <a:ext cx="487018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tile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FB9C4E-497E-B03E-76CF-9EA31420118C}"/>
              </a:ext>
            </a:extLst>
          </p:cNvPr>
          <p:cNvSpPr txBox="1"/>
          <p:nvPr/>
        </p:nvSpPr>
        <p:spPr>
          <a:xfrm>
            <a:off x="4495902" y="5483565"/>
            <a:ext cx="33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703B59D-FB63-B70F-2423-08284DC923C5}"/>
              </a:ext>
            </a:extLst>
          </p:cNvPr>
          <p:cNvSpPr/>
          <p:nvPr/>
        </p:nvSpPr>
        <p:spPr>
          <a:xfrm>
            <a:off x="3054863" y="5586948"/>
            <a:ext cx="1454236" cy="2696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b="1" dirty="0" err="1">
                <a:solidFill>
                  <a:schemeClr val="tx2"/>
                </a:solidFill>
              </a:rPr>
              <a:t>compute_inline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85F6437-050B-E18D-BEDD-2770DD42BAD3}"/>
              </a:ext>
            </a:extLst>
          </p:cNvPr>
          <p:cNvSpPr/>
          <p:nvPr/>
        </p:nvSpPr>
        <p:spPr>
          <a:xfrm rot="5400000">
            <a:off x="2693914" y="4771997"/>
            <a:ext cx="369334" cy="266893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241BC8-11AF-A050-EE4D-802981C7E18E}"/>
              </a:ext>
            </a:extLst>
          </p:cNvPr>
          <p:cNvSpPr txBox="1"/>
          <p:nvPr/>
        </p:nvSpPr>
        <p:spPr>
          <a:xfrm>
            <a:off x="5735159" y="3384386"/>
            <a:ext cx="4512774" cy="152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Limit the depth of primitive combination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Prune the parameter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Pre-determine certain decision for different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     hardware</a:t>
            </a:r>
            <a:endParaRPr lang="ko-KR" altLang="en-US" sz="1600" b="1" dirty="0"/>
          </a:p>
        </p:txBody>
      </p:sp>
      <p:sp>
        <p:nvSpPr>
          <p:cNvPr id="33" name="왼쪽 중괄호 32">
            <a:extLst>
              <a:ext uri="{FF2B5EF4-FFF2-40B4-BE49-F238E27FC236}">
                <a16:creationId xmlns:a16="http://schemas.microsoft.com/office/drawing/2014/main" id="{4A4A190C-16EB-2238-F085-A00F86D9498E}"/>
              </a:ext>
            </a:extLst>
          </p:cNvPr>
          <p:cNvSpPr/>
          <p:nvPr/>
        </p:nvSpPr>
        <p:spPr>
          <a:xfrm>
            <a:off x="5336704" y="3332041"/>
            <a:ext cx="361740" cy="1625748"/>
          </a:xfrm>
          <a:prstGeom prst="leftBrace">
            <a:avLst/>
          </a:prstGeom>
          <a:ln w="28575">
            <a:solidFill>
              <a:srgbClr val="1A1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82F16F5-3019-E7D8-6F3A-E12F004B5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344" b="30579"/>
          <a:stretch/>
        </p:blipFill>
        <p:spPr>
          <a:xfrm>
            <a:off x="5764495" y="1350588"/>
            <a:ext cx="5471317" cy="12761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E003FAE-BAF9-73CF-4777-0E31B045842A}"/>
              </a:ext>
            </a:extLst>
          </p:cNvPr>
          <p:cNvSpPr txBox="1"/>
          <p:nvPr/>
        </p:nvSpPr>
        <p:spPr>
          <a:xfrm>
            <a:off x="5764495" y="1012034"/>
            <a:ext cx="5355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1A1D21"/>
                </a:solidFill>
              </a:rPr>
              <a:t>Determine the ideal schedule </a:t>
            </a:r>
            <a:r>
              <a:rPr lang="ko-KR" altLang="en-US" sz="1600" b="1" dirty="0">
                <a:solidFill>
                  <a:srgbClr val="1A1D21"/>
                </a:solidFill>
              </a:rPr>
              <a:t>→ </a:t>
            </a:r>
            <a:r>
              <a:rPr lang="en-US" altLang="ko-KR" sz="1600" b="1" dirty="0">
                <a:solidFill>
                  <a:srgbClr val="1A1D21"/>
                </a:solidFill>
              </a:rPr>
              <a:t>Encode the schedule</a:t>
            </a:r>
            <a:endParaRPr lang="ko-KR" altLang="en-US" sz="1600" b="1" dirty="0">
              <a:solidFill>
                <a:srgbClr val="1A1D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38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Exploring large schedule space efficiently</a:t>
            </a:r>
          </a:p>
          <a:p>
            <a:pPr lvl="1"/>
            <a:r>
              <a:rPr kumimoji="1" lang="en-US" altLang="ko-KR" dirty="0">
                <a:solidFill>
                  <a:schemeClr val="accent5"/>
                </a:solidFill>
              </a:rPr>
              <a:t>Rearrange schedule based on structural similarities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Pruning(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가지치기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804600" lvl="1" indent="-457200">
              <a:buFont typeface="+mj-lt"/>
              <a:buAutoNum type="arabicPeriod"/>
            </a:pP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Limit the depth of primitives combination(set threshold)</a:t>
            </a:r>
          </a:p>
          <a:p>
            <a:pPr marL="804600" lvl="1" indent="-457200">
              <a:buFont typeface="+mj-lt"/>
              <a:buAutoNum type="arabicPeriod"/>
            </a:pP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Parameter pruning(set split factor threshold)</a:t>
            </a:r>
          </a:p>
          <a:p>
            <a:pPr marL="804600" lvl="1" indent="-457200">
              <a:buFont typeface="+mj-lt"/>
              <a:buAutoNum type="arabicPeriod"/>
            </a:pP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Pre-determine certain decision for different hardware</a:t>
            </a:r>
          </a:p>
          <a:p>
            <a:pPr lvl="2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Fix the parallelism by hardware capacity( CPU core, GPU threads in block)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0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32E2E55-74ED-6AF7-F505-658895DF727C}"/>
              </a:ext>
            </a:extLst>
          </p:cNvPr>
          <p:cNvSpPr/>
          <p:nvPr/>
        </p:nvSpPr>
        <p:spPr>
          <a:xfrm>
            <a:off x="6308386" y="4045881"/>
            <a:ext cx="2076006" cy="5348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After pruning, rearranging the schedule space </a:t>
            </a: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7749D74-2A59-4C8C-A432-D1BD13B3A540}"/>
              </a:ext>
            </a:extLst>
          </p:cNvPr>
          <p:cNvSpPr/>
          <p:nvPr/>
        </p:nvSpPr>
        <p:spPr>
          <a:xfrm>
            <a:off x="3523972" y="2376522"/>
            <a:ext cx="422694" cy="405441"/>
          </a:xfrm>
          <a:prstGeom prst="ellips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BDCDD1C-AF0A-8277-3CD4-875C25D94798}"/>
              </a:ext>
            </a:extLst>
          </p:cNvPr>
          <p:cNvSpPr/>
          <p:nvPr/>
        </p:nvSpPr>
        <p:spPr>
          <a:xfrm>
            <a:off x="7557736" y="2376522"/>
            <a:ext cx="422694" cy="405441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5A20396-CDF1-9741-8394-447967227442}"/>
              </a:ext>
            </a:extLst>
          </p:cNvPr>
          <p:cNvSpPr/>
          <p:nvPr/>
        </p:nvSpPr>
        <p:spPr>
          <a:xfrm>
            <a:off x="2947720" y="2376522"/>
            <a:ext cx="422694" cy="40544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0AD4D54-1674-2A6C-E698-7F0418E24D4E}"/>
              </a:ext>
            </a:extLst>
          </p:cNvPr>
          <p:cNvSpPr/>
          <p:nvPr/>
        </p:nvSpPr>
        <p:spPr>
          <a:xfrm>
            <a:off x="5828980" y="2376522"/>
            <a:ext cx="422694" cy="4054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4A71A2-2A3A-D8C8-2692-7B8E81E1D510}"/>
              </a:ext>
            </a:extLst>
          </p:cNvPr>
          <p:cNvSpPr/>
          <p:nvPr/>
        </p:nvSpPr>
        <p:spPr>
          <a:xfrm>
            <a:off x="8133992" y="2376522"/>
            <a:ext cx="422694" cy="4054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3290C98-9A4C-8763-1E77-53F64B76A748}"/>
              </a:ext>
            </a:extLst>
          </p:cNvPr>
          <p:cNvSpPr/>
          <p:nvPr/>
        </p:nvSpPr>
        <p:spPr>
          <a:xfrm>
            <a:off x="4100224" y="2376522"/>
            <a:ext cx="422694" cy="4054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99DD55B-F772-F39A-9E12-8E15A8901C42}"/>
              </a:ext>
            </a:extLst>
          </p:cNvPr>
          <p:cNvSpPr/>
          <p:nvPr/>
        </p:nvSpPr>
        <p:spPr>
          <a:xfrm>
            <a:off x="5252728" y="2376522"/>
            <a:ext cx="422694" cy="40544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E33EEDD-EA62-E942-ACBA-9FCF4D6DC0BE}"/>
              </a:ext>
            </a:extLst>
          </p:cNvPr>
          <p:cNvSpPr/>
          <p:nvPr/>
        </p:nvSpPr>
        <p:spPr>
          <a:xfrm>
            <a:off x="6981484" y="2376522"/>
            <a:ext cx="422694" cy="4054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2FAFEE-D3B5-BEB8-C7D0-C176B72D7B66}"/>
              </a:ext>
            </a:extLst>
          </p:cNvPr>
          <p:cNvSpPr/>
          <p:nvPr/>
        </p:nvSpPr>
        <p:spPr>
          <a:xfrm>
            <a:off x="4676476" y="2376522"/>
            <a:ext cx="422694" cy="40544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F9444F-D1A3-7C82-6648-D78BA3410AD7}"/>
              </a:ext>
            </a:extLst>
          </p:cNvPr>
          <p:cNvSpPr/>
          <p:nvPr/>
        </p:nvSpPr>
        <p:spPr>
          <a:xfrm>
            <a:off x="6405232" y="2376522"/>
            <a:ext cx="422694" cy="40544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D3B5D69-D8E7-96FA-1823-10B89FF36718}"/>
              </a:ext>
            </a:extLst>
          </p:cNvPr>
          <p:cNvSpPr/>
          <p:nvPr/>
        </p:nvSpPr>
        <p:spPr>
          <a:xfrm>
            <a:off x="2600435" y="2542551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34E7027-6A9B-8C5A-D02C-CD1A0ECE0938}"/>
              </a:ext>
            </a:extLst>
          </p:cNvPr>
          <p:cNvSpPr/>
          <p:nvPr/>
        </p:nvSpPr>
        <p:spPr>
          <a:xfrm>
            <a:off x="2431762" y="2542550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60631A0-543F-DFBF-3046-50BE232E255E}"/>
              </a:ext>
            </a:extLst>
          </p:cNvPr>
          <p:cNvSpPr/>
          <p:nvPr/>
        </p:nvSpPr>
        <p:spPr>
          <a:xfrm>
            <a:off x="2275426" y="2542549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0B72BB-72E4-5D10-052E-DDF781554B57}"/>
              </a:ext>
            </a:extLst>
          </p:cNvPr>
          <p:cNvSpPr/>
          <p:nvPr/>
        </p:nvSpPr>
        <p:spPr>
          <a:xfrm>
            <a:off x="9234039" y="2542549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9D64BE-A402-D0A1-6093-4E00C3720D4E}"/>
              </a:ext>
            </a:extLst>
          </p:cNvPr>
          <p:cNvSpPr/>
          <p:nvPr/>
        </p:nvSpPr>
        <p:spPr>
          <a:xfrm>
            <a:off x="9065366" y="2542548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1D9F65A-9848-6312-C30B-D849984AA99F}"/>
              </a:ext>
            </a:extLst>
          </p:cNvPr>
          <p:cNvSpPr/>
          <p:nvPr/>
        </p:nvSpPr>
        <p:spPr>
          <a:xfrm>
            <a:off x="8909030" y="2542547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43380F66-21DA-1C35-79E9-1FE0633CA357}"/>
              </a:ext>
            </a:extLst>
          </p:cNvPr>
          <p:cNvSpPr/>
          <p:nvPr/>
        </p:nvSpPr>
        <p:spPr>
          <a:xfrm>
            <a:off x="5555695" y="3122059"/>
            <a:ext cx="484632" cy="700498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FA8D2-60E1-A041-3370-538B5D1C640D}"/>
              </a:ext>
            </a:extLst>
          </p:cNvPr>
          <p:cNvSpPr txBox="1"/>
          <p:nvPr/>
        </p:nvSpPr>
        <p:spPr>
          <a:xfrm>
            <a:off x="2195942" y="3105834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Transform to higher dimension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C8EFF-120F-66AC-68DE-F34F56028AD9}"/>
              </a:ext>
            </a:extLst>
          </p:cNvPr>
          <p:cNvSpPr txBox="1"/>
          <p:nvPr/>
        </p:nvSpPr>
        <p:spPr>
          <a:xfrm>
            <a:off x="6024070" y="3059668"/>
            <a:ext cx="3293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According to similarity</a:t>
            </a:r>
            <a:endParaRPr lang="ko-KR" altLang="en-US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70047E-F663-E184-F570-247CE9AD2D27}"/>
              </a:ext>
            </a:extLst>
          </p:cNvPr>
          <p:cNvSpPr/>
          <p:nvPr/>
        </p:nvSpPr>
        <p:spPr>
          <a:xfrm>
            <a:off x="6558790" y="4106889"/>
            <a:ext cx="422694" cy="405441"/>
          </a:xfrm>
          <a:prstGeom prst="ellips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578B1D6-FA0D-63B2-743A-637D21342E3F}"/>
              </a:ext>
            </a:extLst>
          </p:cNvPr>
          <p:cNvSpPr/>
          <p:nvPr/>
        </p:nvSpPr>
        <p:spPr>
          <a:xfrm>
            <a:off x="7135042" y="4106889"/>
            <a:ext cx="422694" cy="4054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4E793D-A77C-2CF6-E62C-A4F76FB26C4C}"/>
              </a:ext>
            </a:extLst>
          </p:cNvPr>
          <p:cNvSpPr/>
          <p:nvPr/>
        </p:nvSpPr>
        <p:spPr>
          <a:xfrm>
            <a:off x="7711298" y="4106889"/>
            <a:ext cx="422694" cy="40544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4586987-7D60-3712-5DFA-9AC211BA6DAA}"/>
              </a:ext>
            </a:extLst>
          </p:cNvPr>
          <p:cNvSpPr/>
          <p:nvPr/>
        </p:nvSpPr>
        <p:spPr>
          <a:xfrm>
            <a:off x="4676476" y="4602700"/>
            <a:ext cx="1768528" cy="11883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9A8FDCF-32F1-CFF4-D854-48AED9DAEE62}"/>
              </a:ext>
            </a:extLst>
          </p:cNvPr>
          <p:cNvSpPr/>
          <p:nvPr/>
        </p:nvSpPr>
        <p:spPr>
          <a:xfrm>
            <a:off x="5828980" y="4602700"/>
            <a:ext cx="1922448" cy="534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F89D0E8-2B97-2B16-CCBD-2395BCC0EF26}"/>
              </a:ext>
            </a:extLst>
          </p:cNvPr>
          <p:cNvSpPr/>
          <p:nvPr/>
        </p:nvSpPr>
        <p:spPr>
          <a:xfrm>
            <a:off x="7135042" y="4666485"/>
            <a:ext cx="422694" cy="40544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8703942-407A-C750-9E30-B4D705BC0213}"/>
              </a:ext>
            </a:extLst>
          </p:cNvPr>
          <p:cNvSpPr/>
          <p:nvPr/>
        </p:nvSpPr>
        <p:spPr>
          <a:xfrm>
            <a:off x="6541135" y="4666485"/>
            <a:ext cx="422694" cy="4054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0A426A8-989C-15E3-E688-022BD71508A4}"/>
              </a:ext>
            </a:extLst>
          </p:cNvPr>
          <p:cNvSpPr/>
          <p:nvPr/>
        </p:nvSpPr>
        <p:spPr>
          <a:xfrm>
            <a:off x="5947228" y="4682336"/>
            <a:ext cx="422694" cy="4054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49C6A48-7A0A-B40A-E106-6D71796B6A57}"/>
              </a:ext>
            </a:extLst>
          </p:cNvPr>
          <p:cNvSpPr/>
          <p:nvPr/>
        </p:nvSpPr>
        <p:spPr>
          <a:xfrm>
            <a:off x="5926884" y="5253294"/>
            <a:ext cx="422694" cy="405441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6D353F9-8209-6BEC-C4DD-27BB0C87EC27}"/>
              </a:ext>
            </a:extLst>
          </p:cNvPr>
          <p:cNvSpPr/>
          <p:nvPr/>
        </p:nvSpPr>
        <p:spPr>
          <a:xfrm>
            <a:off x="5375171" y="5253293"/>
            <a:ext cx="422694" cy="4054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EEF43C5-2123-2EC6-A97B-6B7E23626429}"/>
              </a:ext>
            </a:extLst>
          </p:cNvPr>
          <p:cNvSpPr/>
          <p:nvPr/>
        </p:nvSpPr>
        <p:spPr>
          <a:xfrm>
            <a:off x="5375171" y="4677348"/>
            <a:ext cx="422694" cy="40544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0F04D36-099A-9A8C-FF6E-DAAEFFA20D4B}"/>
              </a:ext>
            </a:extLst>
          </p:cNvPr>
          <p:cNvSpPr/>
          <p:nvPr/>
        </p:nvSpPr>
        <p:spPr>
          <a:xfrm>
            <a:off x="4837284" y="5253292"/>
            <a:ext cx="422694" cy="40544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57763AA-F83D-CDB8-BB88-3BE012F24F80}"/>
              </a:ext>
            </a:extLst>
          </p:cNvPr>
          <p:cNvSpPr/>
          <p:nvPr/>
        </p:nvSpPr>
        <p:spPr>
          <a:xfrm>
            <a:off x="8302665" y="3718196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F94A41-DF73-08DC-F524-7151811CEF86}"/>
              </a:ext>
            </a:extLst>
          </p:cNvPr>
          <p:cNvSpPr/>
          <p:nvPr/>
        </p:nvSpPr>
        <p:spPr>
          <a:xfrm>
            <a:off x="8133992" y="3718195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C23FA3A-AFC2-CC1D-5033-D3FB2ED8B4B7}"/>
              </a:ext>
            </a:extLst>
          </p:cNvPr>
          <p:cNvSpPr/>
          <p:nvPr/>
        </p:nvSpPr>
        <p:spPr>
          <a:xfrm>
            <a:off x="7977656" y="3718194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D13939-37D8-00D8-A8AF-C36276B9396E}"/>
              </a:ext>
            </a:extLst>
          </p:cNvPr>
          <p:cNvSpPr/>
          <p:nvPr/>
        </p:nvSpPr>
        <p:spPr>
          <a:xfrm>
            <a:off x="4615374" y="5859840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076A9E4-792D-4825-CFAA-2A9BF8EAF314}"/>
              </a:ext>
            </a:extLst>
          </p:cNvPr>
          <p:cNvSpPr/>
          <p:nvPr/>
        </p:nvSpPr>
        <p:spPr>
          <a:xfrm>
            <a:off x="4446701" y="5859839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9B835A1-C0AC-3EFD-9D84-B952D2E039BA}"/>
              </a:ext>
            </a:extLst>
          </p:cNvPr>
          <p:cNvSpPr/>
          <p:nvPr/>
        </p:nvSpPr>
        <p:spPr>
          <a:xfrm>
            <a:off x="4290365" y="5859838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36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32E2E55-74ED-6AF7-F505-658895DF727C}"/>
              </a:ext>
            </a:extLst>
          </p:cNvPr>
          <p:cNvSpPr/>
          <p:nvPr/>
        </p:nvSpPr>
        <p:spPr>
          <a:xfrm>
            <a:off x="6308386" y="4045881"/>
            <a:ext cx="2076006" cy="5348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After pruning, rearranging the schedule space </a:t>
            </a: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7749D74-2A59-4C8C-A432-D1BD13B3A540}"/>
              </a:ext>
            </a:extLst>
          </p:cNvPr>
          <p:cNvSpPr/>
          <p:nvPr/>
        </p:nvSpPr>
        <p:spPr>
          <a:xfrm>
            <a:off x="3523972" y="2376522"/>
            <a:ext cx="422694" cy="405441"/>
          </a:xfrm>
          <a:prstGeom prst="ellips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BDCDD1C-AF0A-8277-3CD4-875C25D94798}"/>
              </a:ext>
            </a:extLst>
          </p:cNvPr>
          <p:cNvSpPr/>
          <p:nvPr/>
        </p:nvSpPr>
        <p:spPr>
          <a:xfrm>
            <a:off x="7557736" y="2376522"/>
            <a:ext cx="422694" cy="405441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5A20396-CDF1-9741-8394-447967227442}"/>
              </a:ext>
            </a:extLst>
          </p:cNvPr>
          <p:cNvSpPr/>
          <p:nvPr/>
        </p:nvSpPr>
        <p:spPr>
          <a:xfrm>
            <a:off x="2947720" y="2376522"/>
            <a:ext cx="422694" cy="40544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0AD4D54-1674-2A6C-E698-7F0418E24D4E}"/>
              </a:ext>
            </a:extLst>
          </p:cNvPr>
          <p:cNvSpPr/>
          <p:nvPr/>
        </p:nvSpPr>
        <p:spPr>
          <a:xfrm>
            <a:off x="5828980" y="2376522"/>
            <a:ext cx="422694" cy="4054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A4A71A2-2A3A-D8C8-2692-7B8E81E1D510}"/>
              </a:ext>
            </a:extLst>
          </p:cNvPr>
          <p:cNvSpPr/>
          <p:nvPr/>
        </p:nvSpPr>
        <p:spPr>
          <a:xfrm>
            <a:off x="8133992" y="2376522"/>
            <a:ext cx="422694" cy="4054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3290C98-9A4C-8763-1E77-53F64B76A748}"/>
              </a:ext>
            </a:extLst>
          </p:cNvPr>
          <p:cNvSpPr/>
          <p:nvPr/>
        </p:nvSpPr>
        <p:spPr>
          <a:xfrm>
            <a:off x="4100224" y="2376522"/>
            <a:ext cx="422694" cy="4054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99DD55B-F772-F39A-9E12-8E15A8901C42}"/>
              </a:ext>
            </a:extLst>
          </p:cNvPr>
          <p:cNvSpPr/>
          <p:nvPr/>
        </p:nvSpPr>
        <p:spPr>
          <a:xfrm>
            <a:off x="5252728" y="2376522"/>
            <a:ext cx="422694" cy="40544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E33EEDD-EA62-E942-ACBA-9FCF4D6DC0BE}"/>
              </a:ext>
            </a:extLst>
          </p:cNvPr>
          <p:cNvSpPr/>
          <p:nvPr/>
        </p:nvSpPr>
        <p:spPr>
          <a:xfrm>
            <a:off x="6981484" y="2376522"/>
            <a:ext cx="422694" cy="4054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2FAFEE-D3B5-BEB8-C7D0-C176B72D7B66}"/>
              </a:ext>
            </a:extLst>
          </p:cNvPr>
          <p:cNvSpPr/>
          <p:nvPr/>
        </p:nvSpPr>
        <p:spPr>
          <a:xfrm>
            <a:off x="4676476" y="2376522"/>
            <a:ext cx="422694" cy="40544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F9444F-D1A3-7C82-6648-D78BA3410AD7}"/>
              </a:ext>
            </a:extLst>
          </p:cNvPr>
          <p:cNvSpPr/>
          <p:nvPr/>
        </p:nvSpPr>
        <p:spPr>
          <a:xfrm>
            <a:off x="6405232" y="2376522"/>
            <a:ext cx="422694" cy="40544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D3B5D69-D8E7-96FA-1823-10B89FF36718}"/>
              </a:ext>
            </a:extLst>
          </p:cNvPr>
          <p:cNvSpPr/>
          <p:nvPr/>
        </p:nvSpPr>
        <p:spPr>
          <a:xfrm>
            <a:off x="2600435" y="2542551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34E7027-6A9B-8C5A-D02C-CD1A0ECE0938}"/>
              </a:ext>
            </a:extLst>
          </p:cNvPr>
          <p:cNvSpPr/>
          <p:nvPr/>
        </p:nvSpPr>
        <p:spPr>
          <a:xfrm>
            <a:off x="2431762" y="2542550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60631A0-543F-DFBF-3046-50BE232E255E}"/>
              </a:ext>
            </a:extLst>
          </p:cNvPr>
          <p:cNvSpPr/>
          <p:nvPr/>
        </p:nvSpPr>
        <p:spPr>
          <a:xfrm>
            <a:off x="2275426" y="2542549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80B72BB-72E4-5D10-052E-DDF781554B57}"/>
              </a:ext>
            </a:extLst>
          </p:cNvPr>
          <p:cNvSpPr/>
          <p:nvPr/>
        </p:nvSpPr>
        <p:spPr>
          <a:xfrm>
            <a:off x="9234039" y="2542549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9D64BE-A402-D0A1-6093-4E00C3720D4E}"/>
              </a:ext>
            </a:extLst>
          </p:cNvPr>
          <p:cNvSpPr/>
          <p:nvPr/>
        </p:nvSpPr>
        <p:spPr>
          <a:xfrm>
            <a:off x="9065366" y="2542548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1D9F65A-9848-6312-C30B-D849984AA99F}"/>
              </a:ext>
            </a:extLst>
          </p:cNvPr>
          <p:cNvSpPr/>
          <p:nvPr/>
        </p:nvSpPr>
        <p:spPr>
          <a:xfrm>
            <a:off x="8909030" y="2542547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70047E-F663-E184-F570-247CE9AD2D27}"/>
              </a:ext>
            </a:extLst>
          </p:cNvPr>
          <p:cNvSpPr/>
          <p:nvPr/>
        </p:nvSpPr>
        <p:spPr>
          <a:xfrm>
            <a:off x="6558790" y="4106889"/>
            <a:ext cx="422694" cy="405441"/>
          </a:xfrm>
          <a:prstGeom prst="ellips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578B1D6-FA0D-63B2-743A-637D21342E3F}"/>
              </a:ext>
            </a:extLst>
          </p:cNvPr>
          <p:cNvSpPr/>
          <p:nvPr/>
        </p:nvSpPr>
        <p:spPr>
          <a:xfrm>
            <a:off x="7135042" y="4106889"/>
            <a:ext cx="422694" cy="4054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4E793D-A77C-2CF6-E62C-A4F76FB26C4C}"/>
              </a:ext>
            </a:extLst>
          </p:cNvPr>
          <p:cNvSpPr/>
          <p:nvPr/>
        </p:nvSpPr>
        <p:spPr>
          <a:xfrm>
            <a:off x="7711298" y="4106889"/>
            <a:ext cx="422694" cy="40544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4586987-7D60-3712-5DFA-9AC211BA6DAA}"/>
              </a:ext>
            </a:extLst>
          </p:cNvPr>
          <p:cNvSpPr/>
          <p:nvPr/>
        </p:nvSpPr>
        <p:spPr>
          <a:xfrm>
            <a:off x="4676476" y="4602700"/>
            <a:ext cx="1768528" cy="11883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9A8FDCF-32F1-CFF4-D854-48AED9DAEE62}"/>
              </a:ext>
            </a:extLst>
          </p:cNvPr>
          <p:cNvSpPr/>
          <p:nvPr/>
        </p:nvSpPr>
        <p:spPr>
          <a:xfrm>
            <a:off x="5828980" y="4602700"/>
            <a:ext cx="1922448" cy="534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F89D0E8-2B97-2B16-CCBD-2395BCC0EF26}"/>
              </a:ext>
            </a:extLst>
          </p:cNvPr>
          <p:cNvSpPr/>
          <p:nvPr/>
        </p:nvSpPr>
        <p:spPr>
          <a:xfrm>
            <a:off x="7135042" y="4666485"/>
            <a:ext cx="422694" cy="40544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8703942-407A-C750-9E30-B4D705BC0213}"/>
              </a:ext>
            </a:extLst>
          </p:cNvPr>
          <p:cNvSpPr/>
          <p:nvPr/>
        </p:nvSpPr>
        <p:spPr>
          <a:xfrm>
            <a:off x="6541135" y="4666485"/>
            <a:ext cx="422694" cy="4054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0A426A8-989C-15E3-E688-022BD71508A4}"/>
              </a:ext>
            </a:extLst>
          </p:cNvPr>
          <p:cNvSpPr/>
          <p:nvPr/>
        </p:nvSpPr>
        <p:spPr>
          <a:xfrm>
            <a:off x="5947228" y="4682336"/>
            <a:ext cx="422694" cy="4054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49C6A48-7A0A-B40A-E106-6D71796B6A57}"/>
              </a:ext>
            </a:extLst>
          </p:cNvPr>
          <p:cNvSpPr/>
          <p:nvPr/>
        </p:nvSpPr>
        <p:spPr>
          <a:xfrm>
            <a:off x="5926884" y="5253294"/>
            <a:ext cx="422694" cy="405441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6D353F9-8209-6BEC-C4DD-27BB0C87EC27}"/>
              </a:ext>
            </a:extLst>
          </p:cNvPr>
          <p:cNvSpPr/>
          <p:nvPr/>
        </p:nvSpPr>
        <p:spPr>
          <a:xfrm>
            <a:off x="5375171" y="5253293"/>
            <a:ext cx="422694" cy="4054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EEF43C5-2123-2EC6-A97B-6B7E23626429}"/>
              </a:ext>
            </a:extLst>
          </p:cNvPr>
          <p:cNvSpPr/>
          <p:nvPr/>
        </p:nvSpPr>
        <p:spPr>
          <a:xfrm>
            <a:off x="5375171" y="4677348"/>
            <a:ext cx="422694" cy="40544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0F04D36-099A-9A8C-FF6E-DAAEFFA20D4B}"/>
              </a:ext>
            </a:extLst>
          </p:cNvPr>
          <p:cNvSpPr/>
          <p:nvPr/>
        </p:nvSpPr>
        <p:spPr>
          <a:xfrm>
            <a:off x="4837284" y="5253292"/>
            <a:ext cx="422694" cy="40544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57763AA-F83D-CDB8-BB88-3BE012F24F80}"/>
              </a:ext>
            </a:extLst>
          </p:cNvPr>
          <p:cNvSpPr/>
          <p:nvPr/>
        </p:nvSpPr>
        <p:spPr>
          <a:xfrm>
            <a:off x="8302665" y="3718196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AF94A41-DF73-08DC-F524-7151811CEF86}"/>
              </a:ext>
            </a:extLst>
          </p:cNvPr>
          <p:cNvSpPr/>
          <p:nvPr/>
        </p:nvSpPr>
        <p:spPr>
          <a:xfrm>
            <a:off x="8133992" y="3718195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C23FA3A-AFC2-CC1D-5033-D3FB2ED8B4B7}"/>
              </a:ext>
            </a:extLst>
          </p:cNvPr>
          <p:cNvSpPr/>
          <p:nvPr/>
        </p:nvSpPr>
        <p:spPr>
          <a:xfrm>
            <a:off x="7977656" y="3718194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D13939-37D8-00D8-A8AF-C36276B9396E}"/>
              </a:ext>
            </a:extLst>
          </p:cNvPr>
          <p:cNvSpPr/>
          <p:nvPr/>
        </p:nvSpPr>
        <p:spPr>
          <a:xfrm>
            <a:off x="4615374" y="5859840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076A9E4-792D-4825-CFAA-2A9BF8EAF314}"/>
              </a:ext>
            </a:extLst>
          </p:cNvPr>
          <p:cNvSpPr/>
          <p:nvPr/>
        </p:nvSpPr>
        <p:spPr>
          <a:xfrm>
            <a:off x="4446701" y="5859839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9B835A1-C0AC-3EFD-9D84-B952D2E039BA}"/>
              </a:ext>
            </a:extLst>
          </p:cNvPr>
          <p:cNvSpPr/>
          <p:nvPr/>
        </p:nvSpPr>
        <p:spPr>
          <a:xfrm>
            <a:off x="4290365" y="5859838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BB4E8D8E-8D29-3F94-9A19-E3A4DCB3B699}"/>
              </a:ext>
            </a:extLst>
          </p:cNvPr>
          <p:cNvSpPr/>
          <p:nvPr/>
        </p:nvSpPr>
        <p:spPr>
          <a:xfrm>
            <a:off x="3607180" y="1847841"/>
            <a:ext cx="256278" cy="40544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65F4C2-0E38-6297-9962-B72EBC0CE94E}"/>
              </a:ext>
            </a:extLst>
          </p:cNvPr>
          <p:cNvSpPr txBox="1"/>
          <p:nvPr/>
        </p:nvSpPr>
        <p:spPr>
          <a:xfrm>
            <a:off x="3401865" y="1448557"/>
            <a:ext cx="104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start</a:t>
            </a:r>
            <a:endParaRPr lang="ko-KR" altLang="en-US" b="1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53AAF848-DC25-1F25-FE01-A3715113D92C}"/>
              </a:ext>
            </a:extLst>
          </p:cNvPr>
          <p:cNvSpPr/>
          <p:nvPr/>
        </p:nvSpPr>
        <p:spPr>
          <a:xfrm>
            <a:off x="7064692" y="1874364"/>
            <a:ext cx="256278" cy="40544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BE86F7-3FD4-F903-4993-CCEDE8A11025}"/>
              </a:ext>
            </a:extLst>
          </p:cNvPr>
          <p:cNvSpPr txBox="1"/>
          <p:nvPr/>
        </p:nvSpPr>
        <p:spPr>
          <a:xfrm>
            <a:off x="6728479" y="1456674"/>
            <a:ext cx="104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optimal</a:t>
            </a:r>
            <a:endParaRPr lang="ko-KR" altLang="en-US" b="1" dirty="0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18D8507D-C99C-F596-75B0-FA4525633DC4}"/>
              </a:ext>
            </a:extLst>
          </p:cNvPr>
          <p:cNvSpPr/>
          <p:nvPr/>
        </p:nvSpPr>
        <p:spPr>
          <a:xfrm>
            <a:off x="3985591" y="2827196"/>
            <a:ext cx="2919112" cy="263517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95219A-1B02-ED23-3794-CBEDC37E58C1}"/>
              </a:ext>
            </a:extLst>
          </p:cNvPr>
          <p:cNvSpPr txBox="1"/>
          <p:nvPr/>
        </p:nvSpPr>
        <p:spPr>
          <a:xfrm>
            <a:off x="5298868" y="3125116"/>
            <a:ext cx="62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B6BA87DC-EE7A-CDD1-4AC3-1EB424371361}"/>
              </a:ext>
            </a:extLst>
          </p:cNvPr>
          <p:cNvSpPr/>
          <p:nvPr/>
        </p:nvSpPr>
        <p:spPr>
          <a:xfrm>
            <a:off x="6657672" y="3578337"/>
            <a:ext cx="256278" cy="40544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6E2524-ED48-B851-7E87-3373CB909DFE}"/>
              </a:ext>
            </a:extLst>
          </p:cNvPr>
          <p:cNvSpPr txBox="1"/>
          <p:nvPr/>
        </p:nvSpPr>
        <p:spPr>
          <a:xfrm>
            <a:off x="6452357" y="3179053"/>
            <a:ext cx="104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start</a:t>
            </a:r>
            <a:endParaRPr lang="ko-KR" altLang="en-US" b="1" dirty="0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C1D0355C-DABC-B3E7-64E1-9AFDBC7EB789}"/>
              </a:ext>
            </a:extLst>
          </p:cNvPr>
          <p:cNvSpPr/>
          <p:nvPr/>
        </p:nvSpPr>
        <p:spPr>
          <a:xfrm rot="10800000">
            <a:off x="5458379" y="5751133"/>
            <a:ext cx="256278" cy="40544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47735C-FE47-849B-04AB-2B38DD115ADF}"/>
              </a:ext>
            </a:extLst>
          </p:cNvPr>
          <p:cNvSpPr txBox="1"/>
          <p:nvPr/>
        </p:nvSpPr>
        <p:spPr>
          <a:xfrm>
            <a:off x="5752608" y="5791034"/>
            <a:ext cx="104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optimal</a:t>
            </a:r>
            <a:endParaRPr lang="ko-KR" altLang="en-US" b="1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D3EF12AE-C658-862E-DA3B-ED90AA8D6CF7}"/>
              </a:ext>
            </a:extLst>
          </p:cNvPr>
          <p:cNvSpPr/>
          <p:nvPr/>
        </p:nvSpPr>
        <p:spPr>
          <a:xfrm rot="2505821">
            <a:off x="6316865" y="4398935"/>
            <a:ext cx="256278" cy="40544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98556EEB-F46A-A182-CCE3-AE0D492E7FD4}"/>
              </a:ext>
            </a:extLst>
          </p:cNvPr>
          <p:cNvSpPr/>
          <p:nvPr/>
        </p:nvSpPr>
        <p:spPr>
          <a:xfrm rot="2505821">
            <a:off x="5711697" y="4956497"/>
            <a:ext cx="256278" cy="40544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3DB40F-0A63-3CEA-FEB6-87C7F4E44EF0}"/>
              </a:ext>
            </a:extLst>
          </p:cNvPr>
          <p:cNvSpPr txBox="1"/>
          <p:nvPr/>
        </p:nvSpPr>
        <p:spPr>
          <a:xfrm>
            <a:off x="5666851" y="4131386"/>
            <a:ext cx="62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</a:rPr>
              <a:t>3</a:t>
            </a:r>
            <a:endParaRPr lang="ko-KR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6741D3-4C37-4FD1-A7A9-C64A900E2523}"/>
              </a:ext>
            </a:extLst>
          </p:cNvPr>
          <p:cNvSpPr txBox="1"/>
          <p:nvPr/>
        </p:nvSpPr>
        <p:spPr>
          <a:xfrm>
            <a:off x="1035841" y="3519785"/>
            <a:ext cx="4120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</a:rPr>
              <a:t>Rearranging has potential to </a:t>
            </a:r>
          </a:p>
          <a:p>
            <a:pPr algn="ctr"/>
            <a:r>
              <a:rPr lang="en-US" altLang="ko-KR" sz="2400" b="1" dirty="0">
                <a:solidFill>
                  <a:schemeClr val="accent5"/>
                </a:solidFill>
              </a:rPr>
              <a:t>shorten the optimal path!</a:t>
            </a:r>
            <a:endParaRPr lang="ko-KR" alt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60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740" y="855974"/>
                <a:ext cx="11757660" cy="514605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kumimoji="1" lang="en-US" altLang="ko-KR" dirty="0">
                    <a:solidFill>
                      <a:schemeClr val="bg2">
                        <a:lumMod val="10000"/>
                      </a:schemeClr>
                    </a:solidFill>
                  </a:rPr>
                  <a:t>Back-end Exploration and Optimization</a:t>
                </a:r>
              </a:p>
              <a:p>
                <a:pPr lvl="1"/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</a:rPr>
                  <a:t>The schedule space generated by the front-end is </a:t>
                </a:r>
                <a:r>
                  <a:rPr kumimoji="1" lang="en-US" altLang="ko-KR" sz="1800" b="1" dirty="0">
                    <a:solidFill>
                      <a:schemeClr val="bg2">
                        <a:lumMod val="10000"/>
                      </a:schemeClr>
                    </a:solidFill>
                  </a:rPr>
                  <a:t>enormous</a:t>
                </a:r>
                <a:r>
                  <a:rPr kumimoji="1" lang="en-US" altLang="ko-KR" sz="1800" dirty="0">
                    <a:solidFill>
                      <a:schemeClr val="bg2">
                        <a:lumMod val="10000"/>
                      </a:schemeClr>
                    </a:solidFill>
                  </a:rPr>
                  <a:t>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kumimoji="1" lang="en-US" altLang="ko-KR" sz="1800" b="0" i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800" b="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r>
                  <a:rPr kumimoji="1" lang="en-US" altLang="ko-KR" sz="1800" b="1" dirty="0">
                    <a:solidFill>
                      <a:schemeClr val="bg2">
                        <a:lumMod val="10000"/>
                      </a:schemeClr>
                    </a:solidFill>
                  </a:rPr>
                  <a:t>Which point to start? </a:t>
                </a:r>
                <a:r>
                  <a:rPr kumimoji="1" lang="ko-KR" altLang="en-US" sz="1800" b="1" dirty="0">
                    <a:solidFill>
                      <a:schemeClr val="bg2">
                        <a:lumMod val="10000"/>
                      </a:schemeClr>
                    </a:solidFill>
                  </a:rPr>
                  <a:t>→ </a:t>
                </a:r>
                <a:r>
                  <a:rPr kumimoji="1" lang="en-US" altLang="ko-KR" sz="1800" b="1" dirty="0">
                    <a:solidFill>
                      <a:srgbClr val="FF0000"/>
                    </a:solidFill>
                  </a:rPr>
                  <a:t>Heuristic method: simulated annealing</a:t>
                </a:r>
              </a:p>
              <a:p>
                <a:pPr lvl="1"/>
                <a:r>
                  <a:rPr kumimoji="1" lang="en-US" altLang="ko-KR" sz="1800" b="1" dirty="0">
                    <a:solidFill>
                      <a:schemeClr val="bg2">
                        <a:lumMod val="10000"/>
                      </a:schemeClr>
                    </a:solidFill>
                  </a:rPr>
                  <a:t>Which direction to search along? </a:t>
                </a:r>
                <a:r>
                  <a:rPr kumimoji="1" lang="ko-KR" altLang="en-US" sz="1800" b="1" dirty="0">
                    <a:solidFill>
                      <a:schemeClr val="bg2">
                        <a:lumMod val="10000"/>
                      </a:schemeClr>
                    </a:solidFill>
                  </a:rPr>
                  <a:t>→</a:t>
                </a:r>
                <a:r>
                  <a:rPr kumimoji="1" lang="en-US" altLang="ko-KR" sz="1800" b="1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kumimoji="1" lang="en-US" altLang="ko-KR" sz="1800" b="1" dirty="0">
                    <a:solidFill>
                      <a:srgbClr val="FF0000"/>
                    </a:solidFill>
                  </a:rPr>
                  <a:t>Reinforcement Learning(DQN)</a:t>
                </a:r>
              </a:p>
              <a:p>
                <a:pPr lvl="1"/>
                <a:r>
                  <a:rPr kumimoji="1" lang="en-US" altLang="ko-KR" sz="1800" b="1" dirty="0">
                    <a:solidFill>
                      <a:schemeClr val="bg2">
                        <a:lumMod val="10000"/>
                      </a:schemeClr>
                    </a:solidFill>
                  </a:rPr>
                  <a:t>How to evaluate each point? </a:t>
                </a:r>
                <a:r>
                  <a:rPr kumimoji="1" lang="ko-KR" altLang="en-US" sz="1800" b="1" dirty="0">
                    <a:solidFill>
                      <a:schemeClr val="bg2">
                        <a:lumMod val="10000"/>
                      </a:schemeClr>
                    </a:solidFill>
                  </a:rPr>
                  <a:t>→ </a:t>
                </a:r>
                <a:r>
                  <a:rPr kumimoji="1" lang="en-US" altLang="ko-KR" sz="1800" b="1" dirty="0">
                    <a:solidFill>
                      <a:srgbClr val="FF0000"/>
                    </a:solidFill>
                  </a:rPr>
                  <a:t>Run on target device, Cost model</a:t>
                </a:r>
              </a:p>
              <a:p>
                <a:pPr lvl="1"/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b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lvl="1"/>
                <a:endParaRPr kumimoji="1" lang="en-US" altLang="ko-KR" dirty="0">
                  <a:solidFill>
                    <a:schemeClr val="accent5"/>
                  </a:solidFill>
                </a:endParaRPr>
              </a:p>
              <a:p>
                <a:endParaRPr kumimoji="1" lang="en-US" altLang="ko-KR" dirty="0">
                  <a:solidFill>
                    <a:schemeClr val="accent5"/>
                  </a:solidFill>
                </a:endParaRPr>
              </a:p>
              <a:p>
                <a:endParaRPr kumimoji="1" lang="en-US" altLang="ko-KR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57645B-C38A-8341-AE49-4AE92F4AF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740" y="855974"/>
                <a:ext cx="11757660" cy="5146052"/>
              </a:xfrm>
              <a:blipFill>
                <a:blip r:embed="rId3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7283E48E-4663-40AE-8204-31591EA05EF5}"/>
              </a:ext>
            </a:extLst>
          </p:cNvPr>
          <p:cNvSpPr/>
          <p:nvPr/>
        </p:nvSpPr>
        <p:spPr>
          <a:xfrm>
            <a:off x="9601108" y="3940845"/>
            <a:ext cx="2076006" cy="5348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487F948-26DD-8A0D-0DCE-A6F7E9143C7C}"/>
              </a:ext>
            </a:extLst>
          </p:cNvPr>
          <p:cNvSpPr/>
          <p:nvPr/>
        </p:nvSpPr>
        <p:spPr>
          <a:xfrm>
            <a:off x="9851512" y="4001853"/>
            <a:ext cx="422694" cy="405441"/>
          </a:xfrm>
          <a:prstGeom prst="ellipse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2C8FF6D-3FE5-66C3-3DC8-586D14C0EE49}"/>
              </a:ext>
            </a:extLst>
          </p:cNvPr>
          <p:cNvSpPr/>
          <p:nvPr/>
        </p:nvSpPr>
        <p:spPr>
          <a:xfrm>
            <a:off x="10427764" y="4001853"/>
            <a:ext cx="422694" cy="4054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07E3C11-B676-DD01-06FD-8581AB843F98}"/>
              </a:ext>
            </a:extLst>
          </p:cNvPr>
          <p:cNvSpPr/>
          <p:nvPr/>
        </p:nvSpPr>
        <p:spPr>
          <a:xfrm>
            <a:off x="11004020" y="4001853"/>
            <a:ext cx="422694" cy="40544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6E3D3143-6DC5-0E54-E70E-666326663DA3}"/>
              </a:ext>
            </a:extLst>
          </p:cNvPr>
          <p:cNvSpPr/>
          <p:nvPr/>
        </p:nvSpPr>
        <p:spPr>
          <a:xfrm>
            <a:off x="7969198" y="4497664"/>
            <a:ext cx="1768528" cy="11883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0E21E6C-3090-27A9-B7B9-4943C7B7839C}"/>
              </a:ext>
            </a:extLst>
          </p:cNvPr>
          <p:cNvSpPr/>
          <p:nvPr/>
        </p:nvSpPr>
        <p:spPr>
          <a:xfrm>
            <a:off x="9121702" y="4497664"/>
            <a:ext cx="1922448" cy="534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5C916536-038E-D866-D187-51670838E5D2}"/>
              </a:ext>
            </a:extLst>
          </p:cNvPr>
          <p:cNvSpPr/>
          <p:nvPr/>
        </p:nvSpPr>
        <p:spPr>
          <a:xfrm>
            <a:off x="10427764" y="4561449"/>
            <a:ext cx="422694" cy="40544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99EC7A1-9BCD-020F-561F-7B5096CD4B55}"/>
              </a:ext>
            </a:extLst>
          </p:cNvPr>
          <p:cNvSpPr/>
          <p:nvPr/>
        </p:nvSpPr>
        <p:spPr>
          <a:xfrm>
            <a:off x="9833857" y="4561449"/>
            <a:ext cx="422694" cy="4054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7B85926-D730-7F66-0742-22AA5990783C}"/>
              </a:ext>
            </a:extLst>
          </p:cNvPr>
          <p:cNvSpPr/>
          <p:nvPr/>
        </p:nvSpPr>
        <p:spPr>
          <a:xfrm>
            <a:off x="9239950" y="4577300"/>
            <a:ext cx="422694" cy="40544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8F8224-7D2E-CE96-30F4-F5DC01440DFC}"/>
              </a:ext>
            </a:extLst>
          </p:cNvPr>
          <p:cNvSpPr/>
          <p:nvPr/>
        </p:nvSpPr>
        <p:spPr>
          <a:xfrm>
            <a:off x="9219606" y="5148258"/>
            <a:ext cx="422694" cy="405441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4EBB079-FD91-DC19-306A-5F57540A8E81}"/>
              </a:ext>
            </a:extLst>
          </p:cNvPr>
          <p:cNvSpPr/>
          <p:nvPr/>
        </p:nvSpPr>
        <p:spPr>
          <a:xfrm>
            <a:off x="8667893" y="5148257"/>
            <a:ext cx="422694" cy="4054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3F89DE7B-8991-8D7E-2333-16750D9E3618}"/>
              </a:ext>
            </a:extLst>
          </p:cNvPr>
          <p:cNvSpPr/>
          <p:nvPr/>
        </p:nvSpPr>
        <p:spPr>
          <a:xfrm>
            <a:off x="8667893" y="4572312"/>
            <a:ext cx="422694" cy="405441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19ED14D-8C91-11AB-84F4-8239EF364323}"/>
              </a:ext>
            </a:extLst>
          </p:cNvPr>
          <p:cNvSpPr/>
          <p:nvPr/>
        </p:nvSpPr>
        <p:spPr>
          <a:xfrm>
            <a:off x="8130006" y="5148256"/>
            <a:ext cx="422694" cy="40544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FDDFEFD2-C170-EFB6-7D26-41A26BCFEAD2}"/>
              </a:ext>
            </a:extLst>
          </p:cNvPr>
          <p:cNvSpPr/>
          <p:nvPr/>
        </p:nvSpPr>
        <p:spPr>
          <a:xfrm>
            <a:off x="11595387" y="3613160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6A4F3D5-6762-1E7E-45E2-8C86319EA7EF}"/>
              </a:ext>
            </a:extLst>
          </p:cNvPr>
          <p:cNvSpPr/>
          <p:nvPr/>
        </p:nvSpPr>
        <p:spPr>
          <a:xfrm>
            <a:off x="11426714" y="3613159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6F38939-A142-436C-C954-8D7DD9A0FDF2}"/>
              </a:ext>
            </a:extLst>
          </p:cNvPr>
          <p:cNvSpPr/>
          <p:nvPr/>
        </p:nvSpPr>
        <p:spPr>
          <a:xfrm>
            <a:off x="11270378" y="3613158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B09532AB-9E8A-474C-DDF3-4012AB7D1DA9}"/>
              </a:ext>
            </a:extLst>
          </p:cNvPr>
          <p:cNvSpPr/>
          <p:nvPr/>
        </p:nvSpPr>
        <p:spPr>
          <a:xfrm>
            <a:off x="7908096" y="5754804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EDA25814-00AB-77E0-623A-9AE2034467B3}"/>
              </a:ext>
            </a:extLst>
          </p:cNvPr>
          <p:cNvSpPr/>
          <p:nvPr/>
        </p:nvSpPr>
        <p:spPr>
          <a:xfrm>
            <a:off x="7739423" y="5754803"/>
            <a:ext cx="72000" cy="73381"/>
          </a:xfrm>
          <a:prstGeom prst="ellipse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화살표: 아래쪽 148">
            <a:extLst>
              <a:ext uri="{FF2B5EF4-FFF2-40B4-BE49-F238E27FC236}">
                <a16:creationId xmlns:a16="http://schemas.microsoft.com/office/drawing/2014/main" id="{6883D747-CCD2-A6E5-5187-43EFD61E3B3E}"/>
              </a:ext>
            </a:extLst>
          </p:cNvPr>
          <p:cNvSpPr/>
          <p:nvPr/>
        </p:nvSpPr>
        <p:spPr>
          <a:xfrm>
            <a:off x="9943041" y="3479237"/>
            <a:ext cx="256278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DEE2230-CBAE-A6AC-E64E-442A7EF20499}"/>
              </a:ext>
            </a:extLst>
          </p:cNvPr>
          <p:cNvSpPr txBox="1"/>
          <p:nvPr/>
        </p:nvSpPr>
        <p:spPr>
          <a:xfrm>
            <a:off x="9737726" y="3079953"/>
            <a:ext cx="104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start</a:t>
            </a:r>
            <a:endParaRPr lang="ko-KR" altLang="en-US" b="1" dirty="0"/>
          </a:p>
        </p:txBody>
      </p:sp>
      <p:sp>
        <p:nvSpPr>
          <p:cNvPr id="151" name="화살표: 아래쪽 150">
            <a:extLst>
              <a:ext uri="{FF2B5EF4-FFF2-40B4-BE49-F238E27FC236}">
                <a16:creationId xmlns:a16="http://schemas.microsoft.com/office/drawing/2014/main" id="{F8C878F7-63A8-ADCA-7C70-BA164953CDD9}"/>
              </a:ext>
            </a:extLst>
          </p:cNvPr>
          <p:cNvSpPr/>
          <p:nvPr/>
        </p:nvSpPr>
        <p:spPr>
          <a:xfrm rot="2974462">
            <a:off x="9566740" y="4189843"/>
            <a:ext cx="256278" cy="44746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화살표: 아래쪽 151">
            <a:extLst>
              <a:ext uri="{FF2B5EF4-FFF2-40B4-BE49-F238E27FC236}">
                <a16:creationId xmlns:a16="http://schemas.microsoft.com/office/drawing/2014/main" id="{542B7C1D-7E36-5ADE-46AC-C16F77DB1F35}"/>
              </a:ext>
            </a:extLst>
          </p:cNvPr>
          <p:cNvSpPr/>
          <p:nvPr/>
        </p:nvSpPr>
        <p:spPr>
          <a:xfrm>
            <a:off x="9924747" y="4392723"/>
            <a:ext cx="256278" cy="40544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화살표: 아래쪽 152">
            <a:extLst>
              <a:ext uri="{FF2B5EF4-FFF2-40B4-BE49-F238E27FC236}">
                <a16:creationId xmlns:a16="http://schemas.microsoft.com/office/drawing/2014/main" id="{04C11069-E401-76A3-ADFD-914582935AF1}"/>
              </a:ext>
            </a:extLst>
          </p:cNvPr>
          <p:cNvSpPr/>
          <p:nvPr/>
        </p:nvSpPr>
        <p:spPr>
          <a:xfrm rot="18331135">
            <a:off x="10284067" y="4244491"/>
            <a:ext cx="256278" cy="40544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화살표: 아래쪽 153">
            <a:extLst>
              <a:ext uri="{FF2B5EF4-FFF2-40B4-BE49-F238E27FC236}">
                <a16:creationId xmlns:a16="http://schemas.microsoft.com/office/drawing/2014/main" id="{2CC14830-F6E8-E269-79D7-9A764F2992D5}"/>
              </a:ext>
            </a:extLst>
          </p:cNvPr>
          <p:cNvSpPr/>
          <p:nvPr/>
        </p:nvSpPr>
        <p:spPr>
          <a:xfrm rot="16200000">
            <a:off x="10273088" y="4028901"/>
            <a:ext cx="256278" cy="296436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화살표: 아래쪽 155">
            <a:extLst>
              <a:ext uri="{FF2B5EF4-FFF2-40B4-BE49-F238E27FC236}">
                <a16:creationId xmlns:a16="http://schemas.microsoft.com/office/drawing/2014/main" id="{7C112F5B-2BDF-C4CB-02B9-0EBD490A8210}"/>
              </a:ext>
            </a:extLst>
          </p:cNvPr>
          <p:cNvSpPr/>
          <p:nvPr/>
        </p:nvSpPr>
        <p:spPr>
          <a:xfrm rot="10800000">
            <a:off x="8233105" y="5772428"/>
            <a:ext cx="256278" cy="405442"/>
          </a:xfrm>
          <a:prstGeom prst="down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BC13B85-28E3-9D72-4B0C-47B25E2E5322}"/>
              </a:ext>
            </a:extLst>
          </p:cNvPr>
          <p:cNvSpPr txBox="1"/>
          <p:nvPr/>
        </p:nvSpPr>
        <p:spPr>
          <a:xfrm>
            <a:off x="8527334" y="5812329"/>
            <a:ext cx="104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optimal</a:t>
            </a:r>
            <a:endParaRPr lang="ko-KR" altLang="en-US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4C73693-ACFA-1276-A55C-0467F184B075}"/>
              </a:ext>
            </a:extLst>
          </p:cNvPr>
          <p:cNvSpPr txBox="1"/>
          <p:nvPr/>
        </p:nvSpPr>
        <p:spPr>
          <a:xfrm>
            <a:off x="900145" y="4447524"/>
            <a:ext cx="5631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</a:rPr>
              <a:t>Both selection, searching algorithm are </a:t>
            </a:r>
          </a:p>
          <a:p>
            <a:pPr algn="ctr"/>
            <a:r>
              <a:rPr lang="en-US" altLang="ko-KR" sz="2400" b="1" dirty="0">
                <a:solidFill>
                  <a:schemeClr val="accent5"/>
                </a:solidFill>
              </a:rPr>
              <a:t>using performance evaluation value</a:t>
            </a:r>
            <a:endParaRPr lang="ko-KR" alt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86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Design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Performance evaluation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Measuring real target device</a:t>
            </a:r>
          </a:p>
          <a:p>
            <a:pPr lvl="1"/>
            <a:r>
              <a:rPr kumimoji="1" lang="en-US" altLang="ko-KR" b="1" dirty="0">
                <a:solidFill>
                  <a:schemeClr val="accent5"/>
                </a:solidFill>
              </a:rPr>
              <a:t>Accurate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b="1" dirty="0">
                <a:solidFill>
                  <a:schemeClr val="accent5"/>
                </a:solidFill>
              </a:rPr>
              <a:t>Portable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b="1" dirty="0">
                <a:solidFill>
                  <a:srgbClr val="FF0000"/>
                </a:solidFill>
              </a:rPr>
              <a:t>Overhead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Estimate the performance by using analytical model</a:t>
            </a:r>
          </a:p>
          <a:p>
            <a:pPr lvl="1"/>
            <a:r>
              <a:rPr kumimoji="1" lang="en-US" altLang="ko-KR" b="1" dirty="0">
                <a:solidFill>
                  <a:schemeClr val="accent5"/>
                </a:solidFill>
              </a:rPr>
              <a:t>Very fast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b="1" dirty="0">
                <a:solidFill>
                  <a:srgbClr val="FF0000"/>
                </a:solidFill>
              </a:rPr>
              <a:t>Dependency</a:t>
            </a:r>
            <a:endParaRPr kumimoji="1"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This paper choose measurement approach on CPU and GPU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FPGA using estimation approach (netlist issue)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Cost model: </a:t>
            </a:r>
          </a:p>
          <a:p>
            <a:pPr lvl="1"/>
            <a:endParaRPr kumimoji="1"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F9C1B6-A106-7D7D-D3C3-5E8931217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11" y="4899135"/>
            <a:ext cx="3896269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92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Expreiments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set up</a:t>
            </a:r>
          </a:p>
          <a:p>
            <a:pPr lvl="1"/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FlexTensor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implemented in Python 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Use TVM tool for code generation(Device executable code compiler)</a:t>
            </a: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Benchmarks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12 widely used operator(Conv, GEMM, Etc.)</a:t>
            </a: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2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BAAE81-E35A-84F5-C6D1-15D8250C2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832" y="3700732"/>
            <a:ext cx="6500984" cy="272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3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Baseline for comparison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CPU: MKL-DNN </a:t>
            </a:r>
          </a:p>
          <a:p>
            <a:pPr lvl="1"/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Operations not supported by MKL-DNN and </a:t>
            </a:r>
            <a:r>
              <a:rPr kumimoji="1" lang="en-US" altLang="ko-KR" sz="1800" b="1" dirty="0" err="1">
                <a:solidFill>
                  <a:schemeClr val="bg2">
                    <a:lumMod val="10000"/>
                  </a:schemeClr>
                </a:solidFill>
              </a:rPr>
              <a:t>cuDNN</a:t>
            </a:r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 were compared using </a:t>
            </a:r>
            <a:r>
              <a:rPr kumimoji="1" lang="en-US" altLang="ko-KR" sz="1800" b="1" dirty="0" err="1">
                <a:solidFill>
                  <a:schemeClr val="bg2">
                    <a:lumMod val="10000"/>
                  </a:schemeClr>
                </a:solidFill>
              </a:rPr>
              <a:t>Pytorch</a:t>
            </a:r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-native implementation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GPU: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cuDNN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FPGA: hand-optimized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Hardware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CPU: Intel Xeon E5-2699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GPU: Nvidia V100, P100,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TitanX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FPGA: Xilinx VU9P FPGA</a:t>
            </a: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2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4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Normalized performance</a:t>
            </a: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FlexTensor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outperforms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cuDNN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1.54x to 21.35 speedup on GPUs</a:t>
            </a:r>
          </a:p>
          <a:p>
            <a:pPr lvl="1"/>
            <a:r>
              <a:rPr lang="en-US" altLang="ko-KR" sz="1600" dirty="0"/>
              <a:t>For DEP, </a:t>
            </a:r>
            <a:r>
              <a:rPr lang="en-US" altLang="ko-KR" sz="1600" dirty="0" err="1"/>
              <a:t>FlexTensor</a:t>
            </a:r>
            <a:r>
              <a:rPr lang="en-US" altLang="ko-KR" sz="1600" dirty="0"/>
              <a:t> to </a:t>
            </a:r>
            <a:r>
              <a:rPr lang="en-US" altLang="ko-KR" sz="1600" dirty="0" err="1"/>
              <a:t>PyTorch</a:t>
            </a:r>
            <a:r>
              <a:rPr lang="en-US" altLang="ko-KR" sz="1600" dirty="0"/>
              <a:t> ranges from 4.39x to 8.53x.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2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44117-2136-E379-6926-8D3F4E8F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74" y="2202072"/>
            <a:ext cx="9838641" cy="42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41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Absolute performance per input shape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In most case,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FlexTensor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is better than hand-optimization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FlexTensor</a:t>
            </a:r>
            <a:r>
              <a:rPr lang="en-US" altLang="ko-KR" sz="1800" dirty="0"/>
              <a:t> dynamically adapt to different input shapes and search for proper schedules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C6, C10,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cuDNN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is better than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TensorFlex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because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cuDNN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use special algorithms(</a:t>
            </a:r>
            <a:r>
              <a:rPr lang="en-US" altLang="ko-KR" sz="1600" i="1" dirty="0"/>
              <a:t>Winograd</a:t>
            </a:r>
            <a:r>
              <a:rPr lang="en-US" altLang="ko-KR" sz="1600" dirty="0"/>
              <a:t>)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2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09A71-19B9-D337-B639-CA1F985E9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907895" y="3315449"/>
            <a:ext cx="5188106" cy="29000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6F7100-B720-3918-4C01-25B6BCA09A8E}"/>
              </a:ext>
            </a:extLst>
          </p:cNvPr>
          <p:cNvSpPr/>
          <p:nvPr/>
        </p:nvSpPr>
        <p:spPr>
          <a:xfrm>
            <a:off x="5607170" y="4316592"/>
            <a:ext cx="370935" cy="1337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7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Heterogeneous system for accelerating computation</a:t>
            </a:r>
          </a:p>
          <a:p>
            <a:pPr lvl="1"/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GPU, FPGA, …  </a:t>
            </a:r>
          </a:p>
        </p:txBody>
      </p:sp>
      <p:pic>
        <p:nvPicPr>
          <p:cNvPr id="6" name="Picture 2" descr="Intel CPU Xeon E3-1220V6 3.0GHz 은색 | Techinn">
            <a:extLst>
              <a:ext uri="{FF2B5EF4-FFF2-40B4-BE49-F238E27FC236}">
                <a16:creationId xmlns:a16="http://schemas.microsoft.com/office/drawing/2014/main" id="{80750F94-CF0F-5BAF-5DA8-4CF000A0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47" y="1966623"/>
            <a:ext cx="1794377" cy="179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VIDIA Tesla K40 GPU Accelerator 900-22081-2250-000 B&amp;H Photo">
            <a:extLst>
              <a:ext uri="{FF2B5EF4-FFF2-40B4-BE49-F238E27FC236}">
                <a16:creationId xmlns:a16="http://schemas.microsoft.com/office/drawing/2014/main" id="{F30C9D5C-FE5C-55D0-B8F9-C0198087C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360" r="97000">
                        <a14:foregroundMark x1="10800" y1="48640" x2="4000" y2="52480"/>
                        <a14:foregroundMark x1="4000" y1="52480" x2="120" y2="62520"/>
                        <a14:foregroundMark x1="120" y1="62520" x2="1960" y2="70800"/>
                        <a14:foregroundMark x1="1960" y1="70800" x2="10440" y2="71800"/>
                        <a14:foregroundMark x1="10440" y1="71800" x2="37280" y2="90320"/>
                        <a14:foregroundMark x1="37280" y1="90320" x2="38640" y2="81520"/>
                        <a14:foregroundMark x1="38640" y1="81520" x2="63720" y2="71440"/>
                        <a14:foregroundMark x1="63720" y1="71440" x2="74560" y2="61360"/>
                        <a14:foregroundMark x1="74560" y1="61360" x2="78040" y2="53040"/>
                        <a14:foregroundMark x1="78040" y1="53040" x2="99600" y2="30880"/>
                        <a14:foregroundMark x1="99600" y1="30880" x2="99800" y2="22840"/>
                        <a14:foregroundMark x1="99800" y1="22840" x2="77360" y2="9920"/>
                        <a14:foregroundMark x1="77360" y1="9920" x2="63440" y2="14040"/>
                        <a14:foregroundMark x1="63440" y1="14040" x2="11880" y2="43920"/>
                        <a14:foregroundMark x1="11880" y1="43920" x2="8040" y2="49760"/>
                        <a14:foregroundMark x1="8040" y1="49760" x2="8040" y2="49760"/>
                        <a14:foregroundMark x1="4760" y1="54800" x2="880" y2="66760"/>
                        <a14:foregroundMark x1="880" y1="66760" x2="9360" y2="67880"/>
                        <a14:foregroundMark x1="9360" y1="67880" x2="35640" y2="89760"/>
                        <a14:foregroundMark x1="35640" y1="89760" x2="38520" y2="82360"/>
                        <a14:foregroundMark x1="38520" y1="82360" x2="33840" y2="73720"/>
                        <a14:foregroundMark x1="33840" y1="73720" x2="12480" y2="57920"/>
                        <a14:foregroundMark x1="12480" y1="57920" x2="3000" y2="54680"/>
                        <a14:foregroundMark x1="22760" y1="50280" x2="22760" y2="50280"/>
                        <a14:foregroundMark x1="5520" y1="64480" x2="20960" y2="64480"/>
                        <a14:foregroundMark x1="20960" y1="64480" x2="27880" y2="70680"/>
                        <a14:foregroundMark x1="27880" y1="70680" x2="21960" y2="77400"/>
                        <a14:foregroundMark x1="21960" y1="77400" x2="9920" y2="72200"/>
                        <a14:foregroundMark x1="9920" y1="72200" x2="2640" y2="65560"/>
                        <a14:foregroundMark x1="2640" y1="65560" x2="2880" y2="63480"/>
                        <a14:foregroundMark x1="13440" y1="64000" x2="13440" y2="64000"/>
                        <a14:foregroundMark x1="16320" y1="64760" x2="16320" y2="64760"/>
                        <a14:foregroundMark x1="32080" y1="51040" x2="49880" y2="43200"/>
                        <a14:foregroundMark x1="49880" y1="43200" x2="36760" y2="50080"/>
                        <a14:foregroundMark x1="36760" y1="50080" x2="35080" y2="44480"/>
                        <a14:foregroundMark x1="42880" y1="45360" x2="42880" y2="45360"/>
                        <a14:foregroundMark x1="86280" y1="41480" x2="97160" y2="18240"/>
                        <a14:foregroundMark x1="97160" y1="18240" x2="95560" y2="37400"/>
                        <a14:foregroundMark x1="95560" y1="37400" x2="93320" y2="41960"/>
                        <a14:foregroundMark x1="95840" y1="39080" x2="98440" y2="21640"/>
                        <a14:foregroundMark x1="98440" y1="21640" x2="97000" y2="35600"/>
                        <a14:foregroundMark x1="97000" y1="35600" x2="94840" y2="35960"/>
                        <a14:foregroundMark x1="1480" y1="64480" x2="9240" y2="58400"/>
                        <a14:foregroundMark x1="9240" y1="58400" x2="4600" y2="65480"/>
                        <a14:foregroundMark x1="4600" y1="65480" x2="1360" y2="63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897" y="1880275"/>
            <a:ext cx="2122902" cy="212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PE용 Xilinx Alveo U250 가속기 | HPE Store South Korea">
            <a:extLst>
              <a:ext uri="{FF2B5EF4-FFF2-40B4-BE49-F238E27FC236}">
                <a16:creationId xmlns:a16="http://schemas.microsoft.com/office/drawing/2014/main" id="{07EAC6B8-6B52-950D-55FD-939857CE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1052">
            <a:off x="7997977" y="1960124"/>
            <a:ext cx="2846763" cy="21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3C72F8-C6D8-198C-A7A4-C8D934843BE1}"/>
              </a:ext>
            </a:extLst>
          </p:cNvPr>
          <p:cNvCxnSpPr>
            <a:cxnSpLocks/>
          </p:cNvCxnSpPr>
          <p:nvPr/>
        </p:nvCxnSpPr>
        <p:spPr>
          <a:xfrm>
            <a:off x="3835863" y="3761000"/>
            <a:ext cx="1224184" cy="871385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26B41-DDF2-B6AF-6280-D719E9C420DC}"/>
              </a:ext>
            </a:extLst>
          </p:cNvPr>
          <p:cNvCxnSpPr>
            <a:cxnSpLocks/>
          </p:cNvCxnSpPr>
          <p:nvPr/>
        </p:nvCxnSpPr>
        <p:spPr>
          <a:xfrm>
            <a:off x="6063946" y="3813768"/>
            <a:ext cx="0" cy="583867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0DE924B-AE9B-1D81-4AEE-B837BEF5FC18}"/>
              </a:ext>
            </a:extLst>
          </p:cNvPr>
          <p:cNvCxnSpPr>
            <a:cxnSpLocks/>
          </p:cNvCxnSpPr>
          <p:nvPr/>
        </p:nvCxnSpPr>
        <p:spPr>
          <a:xfrm flipH="1">
            <a:off x="6940771" y="3733284"/>
            <a:ext cx="1487924" cy="1016996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8,624 Question Emoji Stock Photos, Pictures &amp; Royalty-Free Images - iStock">
            <a:extLst>
              <a:ext uri="{FF2B5EF4-FFF2-40B4-BE49-F238E27FC236}">
                <a16:creationId xmlns:a16="http://schemas.microsoft.com/office/drawing/2014/main" id="{3236544C-2969-03F4-5266-63BD01D7B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7" t="4625" r="27753" b="8506"/>
          <a:stretch/>
        </p:blipFill>
        <p:spPr bwMode="auto">
          <a:xfrm>
            <a:off x="5440469" y="4498553"/>
            <a:ext cx="1224183" cy="195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래픽 39" descr="CMD 터미널 단색으로 채워진">
            <a:extLst>
              <a:ext uri="{FF2B5EF4-FFF2-40B4-BE49-F238E27FC236}">
                <a16:creationId xmlns:a16="http://schemas.microsoft.com/office/drawing/2014/main" id="{8FD6636E-6C50-0F14-19A9-62C7FA75E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4350" y="5477910"/>
            <a:ext cx="715492" cy="71549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132E0DE-8FF3-4840-E33F-40B605ED382E}"/>
              </a:ext>
            </a:extLst>
          </p:cNvPr>
          <p:cNvSpPr/>
          <p:nvPr/>
        </p:nvSpPr>
        <p:spPr>
          <a:xfrm>
            <a:off x="3643847" y="4208088"/>
            <a:ext cx="4840197" cy="77355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10000"/>
                  </a:schemeClr>
                </a:solidFill>
              </a:rPr>
              <a:t>Considering all hardware characteristics</a:t>
            </a:r>
          </a:p>
          <a:p>
            <a:pPr algn="ctr"/>
            <a:r>
              <a:rPr lang="en-US" altLang="ko-KR" sz="2000" b="1" dirty="0">
                <a:solidFill>
                  <a:schemeClr val="bg2">
                    <a:lumMod val="10000"/>
                  </a:schemeClr>
                </a:solidFill>
              </a:rPr>
              <a:t>by one programmer is </a:t>
            </a:r>
            <a:r>
              <a:rPr lang="en-US" altLang="ko-KR" sz="2000" b="1" dirty="0">
                <a:solidFill>
                  <a:srgbClr val="FF0000"/>
                </a:solidFill>
              </a:rPr>
              <a:t>difficult! 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E8DBCD-F400-D911-7158-C9999AFE21D1}"/>
              </a:ext>
            </a:extLst>
          </p:cNvPr>
          <p:cNvSpPr txBox="1"/>
          <p:nvPr/>
        </p:nvSpPr>
        <p:spPr>
          <a:xfrm>
            <a:off x="6281894" y="5162246"/>
            <a:ext cx="125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1" dirty="0"/>
              <a:t>memory access,</a:t>
            </a:r>
          </a:p>
          <a:p>
            <a:pPr>
              <a:lnSpc>
                <a:spcPct val="150000"/>
              </a:lnSpc>
            </a:pPr>
            <a:r>
              <a:rPr lang="en-US" altLang="ko-KR" sz="1200" b="1" i="1" dirty="0"/>
              <a:t>Interconnection,</a:t>
            </a:r>
          </a:p>
          <a:p>
            <a:pPr>
              <a:lnSpc>
                <a:spcPct val="150000"/>
              </a:lnSpc>
            </a:pPr>
            <a:r>
              <a:rPr lang="en-US" altLang="ko-KR" sz="1200" b="1" i="1" dirty="0"/>
              <a:t>Bit-width,</a:t>
            </a:r>
          </a:p>
          <a:p>
            <a:pPr>
              <a:lnSpc>
                <a:spcPct val="150000"/>
              </a:lnSpc>
            </a:pPr>
            <a:r>
              <a:rPr lang="en-US" altLang="ko-KR" sz="1200" b="1" i="1" dirty="0"/>
              <a:t>…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75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Absolute performance per input shape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In most case, 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</a:rPr>
              <a:t>FlexTensor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 is better than MKL-DNN</a:t>
            </a: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The geometric speedup to the MKL is 1.72x</a:t>
            </a:r>
          </a:p>
          <a:p>
            <a:pPr lvl="1"/>
            <a:r>
              <a:rPr lang="en-US" altLang="ko-KR" sz="1800" dirty="0" err="1"/>
              <a:t>FlexTensor</a:t>
            </a:r>
            <a:r>
              <a:rPr lang="en-US" altLang="ko-KR" sz="1800" dirty="0"/>
              <a:t> can achieve high-performance thanks to efficient tiling and vectorization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2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09A71-19B9-D337-B639-CA1F985E9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297" b="297"/>
          <a:stretch/>
        </p:blipFill>
        <p:spPr>
          <a:xfrm>
            <a:off x="930969" y="3298196"/>
            <a:ext cx="5188106" cy="29000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6F7100-B720-3918-4C01-25B6BCA09A8E}"/>
              </a:ext>
            </a:extLst>
          </p:cNvPr>
          <p:cNvSpPr/>
          <p:nvPr/>
        </p:nvSpPr>
        <p:spPr>
          <a:xfrm>
            <a:off x="5633049" y="3859392"/>
            <a:ext cx="370935" cy="1721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C6A921-9AB3-B31C-E4A0-204D8452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96" y="3429000"/>
            <a:ext cx="5119083" cy="29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7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Performance vs. Exploration time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Q-method: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FlexTensor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with Q-learning(optimization mechanism for determine direction)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P-method: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FlexTensor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without Q-learning, tries all possible direction at each trial </a:t>
            </a: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AutoTVM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: automatic tunning method in TVM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Q-method only use 27.6% the time of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AutoTVM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A79DA6-9FD8-399A-7EEC-689C0608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32" y="3259478"/>
            <a:ext cx="11757660" cy="317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46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Conclusion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 err="1">
                <a:solidFill>
                  <a:schemeClr val="bg2">
                    <a:lumMod val="10000"/>
                  </a:schemeClr>
                </a:solidFill>
              </a:rPr>
              <a:t>FlexTensor</a:t>
            </a:r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Fully automatic scheduling</a:t>
            </a:r>
          </a:p>
          <a:p>
            <a:pPr lvl="1"/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Support heterogeneous system</a:t>
            </a:r>
          </a:p>
          <a:p>
            <a:pPr lvl="1"/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Heuristic and reinforcement for optimization</a:t>
            </a:r>
          </a:p>
          <a:p>
            <a:pPr lvl="1"/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High performance</a:t>
            </a:r>
          </a:p>
          <a:p>
            <a:pPr lvl="1"/>
            <a:r>
              <a:rPr kumimoji="1" lang="en-US" altLang="ko-KR" sz="1800" dirty="0">
                <a:solidFill>
                  <a:schemeClr val="accent5"/>
                </a:solidFill>
                <a:hlinkClick r:id="rId3"/>
              </a:rPr>
              <a:t>https://github.com/pku-liang/FlexTensor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accent5"/>
              </a:solidFill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3BB9397-9AFD-3A79-98FE-27A09C43B0CB}"/>
              </a:ext>
            </a:extLst>
          </p:cNvPr>
          <p:cNvSpPr/>
          <p:nvPr/>
        </p:nvSpPr>
        <p:spPr>
          <a:xfrm>
            <a:off x="2032318" y="3705045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Algorithm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F96B0C-3325-4560-DAFC-8AAD944896E0}"/>
              </a:ext>
            </a:extLst>
          </p:cNvPr>
          <p:cNvSpPr/>
          <p:nvPr/>
        </p:nvSpPr>
        <p:spPr>
          <a:xfrm>
            <a:off x="5328621" y="3717984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Optimization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1CE3F9-952D-3CEB-7B67-0B5E75515D46}"/>
              </a:ext>
            </a:extLst>
          </p:cNvPr>
          <p:cNvSpPr/>
          <p:nvPr/>
        </p:nvSpPr>
        <p:spPr>
          <a:xfrm>
            <a:off x="8578086" y="3717984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Source Code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9AB0A1E-63D1-D49C-BFB9-A9E3E8586706}"/>
              </a:ext>
            </a:extLst>
          </p:cNvPr>
          <p:cNvSpPr/>
          <p:nvPr/>
        </p:nvSpPr>
        <p:spPr>
          <a:xfrm>
            <a:off x="3848394" y="3955045"/>
            <a:ext cx="1290728" cy="346623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109DB0B-6EF9-2763-5087-CC896126DFB3}"/>
              </a:ext>
            </a:extLst>
          </p:cNvPr>
          <p:cNvSpPr/>
          <p:nvPr/>
        </p:nvSpPr>
        <p:spPr>
          <a:xfrm>
            <a:off x="7144697" y="3988933"/>
            <a:ext cx="1290728" cy="346623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Pin on 3D Man">
            <a:extLst>
              <a:ext uri="{FF2B5EF4-FFF2-40B4-BE49-F238E27FC236}">
                <a16:creationId xmlns:a16="http://schemas.microsoft.com/office/drawing/2014/main" id="{177F05AE-F27E-2042-F959-DC6CDCFBE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2347604" y="5211837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래픽 10" descr="CMD 터미널 단색으로 채워진">
            <a:extLst>
              <a:ext uri="{FF2B5EF4-FFF2-40B4-BE49-F238E27FC236}">
                <a16:creationId xmlns:a16="http://schemas.microsoft.com/office/drawing/2014/main" id="{7307123E-DDDA-0D47-F467-896ADF65F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5631" y="5339642"/>
            <a:ext cx="623509" cy="62350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1567C09-78F5-FAE1-1E2B-5F5EDFCFC40B}"/>
              </a:ext>
            </a:extLst>
          </p:cNvPr>
          <p:cNvSpPr/>
          <p:nvPr/>
        </p:nvSpPr>
        <p:spPr>
          <a:xfrm>
            <a:off x="3063960" y="5413078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Manual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3" name="그래픽 12" descr="CMD 터미널 단색으로 채워진">
            <a:extLst>
              <a:ext uri="{FF2B5EF4-FFF2-40B4-BE49-F238E27FC236}">
                <a16:creationId xmlns:a16="http://schemas.microsoft.com/office/drawing/2014/main" id="{16CB6ABE-2182-BC39-E958-FBA1B20A0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9349" y="5352581"/>
            <a:ext cx="623509" cy="62350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9ED84B-5749-5137-6259-4D4FD03814B3}"/>
              </a:ext>
            </a:extLst>
          </p:cNvPr>
          <p:cNvSpPr/>
          <p:nvPr/>
        </p:nvSpPr>
        <p:spPr>
          <a:xfrm>
            <a:off x="9507678" y="5426017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Auto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5" name="화살표: U자형 14">
            <a:extLst>
              <a:ext uri="{FF2B5EF4-FFF2-40B4-BE49-F238E27FC236}">
                <a16:creationId xmlns:a16="http://schemas.microsoft.com/office/drawing/2014/main" id="{D7629568-C864-7209-AADD-597E11AD1600}"/>
              </a:ext>
            </a:extLst>
          </p:cNvPr>
          <p:cNvSpPr/>
          <p:nvPr/>
        </p:nvSpPr>
        <p:spPr>
          <a:xfrm rot="10800000">
            <a:off x="2401709" y="4633642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U자형 15">
            <a:extLst>
              <a:ext uri="{FF2B5EF4-FFF2-40B4-BE49-F238E27FC236}">
                <a16:creationId xmlns:a16="http://schemas.microsoft.com/office/drawing/2014/main" id="{2A1ECD42-D807-3FF6-B362-840A5F5C91A6}"/>
              </a:ext>
            </a:extLst>
          </p:cNvPr>
          <p:cNvSpPr/>
          <p:nvPr/>
        </p:nvSpPr>
        <p:spPr>
          <a:xfrm rot="10800000">
            <a:off x="5719246" y="4632384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U자형 16">
            <a:extLst>
              <a:ext uri="{FF2B5EF4-FFF2-40B4-BE49-F238E27FC236}">
                <a16:creationId xmlns:a16="http://schemas.microsoft.com/office/drawing/2014/main" id="{31F692A1-78B2-212C-890A-A0E791B389A0}"/>
              </a:ext>
            </a:extLst>
          </p:cNvPr>
          <p:cNvSpPr/>
          <p:nvPr/>
        </p:nvSpPr>
        <p:spPr>
          <a:xfrm rot="10800000">
            <a:off x="8968711" y="4624824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래픽 17" descr="로봇 윤곽선">
            <a:extLst>
              <a:ext uri="{FF2B5EF4-FFF2-40B4-BE49-F238E27FC236}">
                <a16:creationId xmlns:a16="http://schemas.microsoft.com/office/drawing/2014/main" id="{509A02F4-B9B6-6461-28CA-64CCE6067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5615" y="5194196"/>
            <a:ext cx="914400" cy="914400"/>
          </a:xfrm>
          <a:prstGeom prst="rect">
            <a:avLst/>
          </a:prstGeom>
        </p:spPr>
      </p:pic>
      <p:pic>
        <p:nvPicPr>
          <p:cNvPr id="19" name="그래픽 18" descr="CMD 터미널 단색으로 채워진">
            <a:extLst>
              <a:ext uri="{FF2B5EF4-FFF2-40B4-BE49-F238E27FC236}">
                <a16:creationId xmlns:a16="http://schemas.microsoft.com/office/drawing/2014/main" id="{BB760180-6E06-7201-5330-6A8CF8C92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8696" y="5356985"/>
            <a:ext cx="623509" cy="623509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F24E297-88BD-8EE4-C7EA-57D8BE6408B2}"/>
              </a:ext>
            </a:extLst>
          </p:cNvPr>
          <p:cNvSpPr/>
          <p:nvPr/>
        </p:nvSpPr>
        <p:spPr>
          <a:xfrm>
            <a:off x="6427025" y="5430421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Auto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21" name="그래픽 20" descr="로봇 윤곽선">
            <a:extLst>
              <a:ext uri="{FF2B5EF4-FFF2-40B4-BE49-F238E27FC236}">
                <a16:creationId xmlns:a16="http://schemas.microsoft.com/office/drawing/2014/main" id="{E8F146CC-CBC3-5E1D-6830-E8562A778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4962" y="5198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7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 Optimization methods suitable for accelerator have been studied as long time 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2" descr="Intel CPU Xeon E3-1220V6 3.0GHz 은색 | Techinn">
            <a:extLst>
              <a:ext uri="{FF2B5EF4-FFF2-40B4-BE49-F238E27FC236}">
                <a16:creationId xmlns:a16="http://schemas.microsoft.com/office/drawing/2014/main" id="{80750F94-CF0F-5BAF-5DA8-4CF000A0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47" y="1966623"/>
            <a:ext cx="1794377" cy="179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VIDIA Tesla K40 GPU Accelerator 900-22081-2250-000 B&amp;H Photo">
            <a:extLst>
              <a:ext uri="{FF2B5EF4-FFF2-40B4-BE49-F238E27FC236}">
                <a16:creationId xmlns:a16="http://schemas.microsoft.com/office/drawing/2014/main" id="{F30C9D5C-FE5C-55D0-B8F9-C0198087C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360" r="97000">
                        <a14:foregroundMark x1="10800" y1="48640" x2="4000" y2="52480"/>
                        <a14:foregroundMark x1="4000" y1="52480" x2="120" y2="62520"/>
                        <a14:foregroundMark x1="120" y1="62520" x2="1960" y2="70800"/>
                        <a14:foregroundMark x1="1960" y1="70800" x2="10440" y2="71800"/>
                        <a14:foregroundMark x1="10440" y1="71800" x2="37280" y2="90320"/>
                        <a14:foregroundMark x1="37280" y1="90320" x2="38640" y2="81520"/>
                        <a14:foregroundMark x1="38640" y1="81520" x2="63720" y2="71440"/>
                        <a14:foregroundMark x1="63720" y1="71440" x2="74560" y2="61360"/>
                        <a14:foregroundMark x1="74560" y1="61360" x2="78040" y2="53040"/>
                        <a14:foregroundMark x1="78040" y1="53040" x2="99600" y2="30880"/>
                        <a14:foregroundMark x1="99600" y1="30880" x2="99800" y2="22840"/>
                        <a14:foregroundMark x1="99800" y1="22840" x2="77360" y2="9920"/>
                        <a14:foregroundMark x1="77360" y1="9920" x2="63440" y2="14040"/>
                        <a14:foregroundMark x1="63440" y1="14040" x2="11880" y2="43920"/>
                        <a14:foregroundMark x1="11880" y1="43920" x2="8040" y2="49760"/>
                        <a14:foregroundMark x1="8040" y1="49760" x2="8040" y2="49760"/>
                        <a14:foregroundMark x1="4760" y1="54800" x2="880" y2="66760"/>
                        <a14:foregroundMark x1="880" y1="66760" x2="9360" y2="67880"/>
                        <a14:foregroundMark x1="9360" y1="67880" x2="35640" y2="89760"/>
                        <a14:foregroundMark x1="35640" y1="89760" x2="38520" y2="82360"/>
                        <a14:foregroundMark x1="38520" y1="82360" x2="33840" y2="73720"/>
                        <a14:foregroundMark x1="33840" y1="73720" x2="12480" y2="57920"/>
                        <a14:foregroundMark x1="12480" y1="57920" x2="3000" y2="54680"/>
                        <a14:foregroundMark x1="22760" y1="50280" x2="22760" y2="50280"/>
                        <a14:foregroundMark x1="5520" y1="64480" x2="20960" y2="64480"/>
                        <a14:foregroundMark x1="20960" y1="64480" x2="27880" y2="70680"/>
                        <a14:foregroundMark x1="27880" y1="70680" x2="21960" y2="77400"/>
                        <a14:foregroundMark x1="21960" y1="77400" x2="9920" y2="72200"/>
                        <a14:foregroundMark x1="9920" y1="72200" x2="2640" y2="65560"/>
                        <a14:foregroundMark x1="2640" y1="65560" x2="2880" y2="63480"/>
                        <a14:foregroundMark x1="13440" y1="64000" x2="13440" y2="64000"/>
                        <a14:foregroundMark x1="16320" y1="64760" x2="16320" y2="64760"/>
                        <a14:foregroundMark x1="32080" y1="51040" x2="49880" y2="43200"/>
                        <a14:foregroundMark x1="49880" y1="43200" x2="36760" y2="50080"/>
                        <a14:foregroundMark x1="36760" y1="50080" x2="35080" y2="44480"/>
                        <a14:foregroundMark x1="42880" y1="45360" x2="42880" y2="45360"/>
                        <a14:foregroundMark x1="86280" y1="41480" x2="97160" y2="18240"/>
                        <a14:foregroundMark x1="97160" y1="18240" x2="95560" y2="37400"/>
                        <a14:foregroundMark x1="95560" y1="37400" x2="93320" y2="41960"/>
                        <a14:foregroundMark x1="95840" y1="39080" x2="98440" y2="21640"/>
                        <a14:foregroundMark x1="98440" y1="21640" x2="97000" y2="35600"/>
                        <a14:foregroundMark x1="97000" y1="35600" x2="94840" y2="35960"/>
                        <a14:foregroundMark x1="1480" y1="64480" x2="9240" y2="58400"/>
                        <a14:foregroundMark x1="9240" y1="58400" x2="4600" y2="65480"/>
                        <a14:foregroundMark x1="4600" y1="65480" x2="1360" y2="63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897" y="1880275"/>
            <a:ext cx="2122902" cy="212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PE용 Xilinx Alveo U250 가속기 | HPE Store South Korea">
            <a:extLst>
              <a:ext uri="{FF2B5EF4-FFF2-40B4-BE49-F238E27FC236}">
                <a16:creationId xmlns:a16="http://schemas.microsoft.com/office/drawing/2014/main" id="{07EAC6B8-6B52-950D-55FD-939857CE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1052">
            <a:off x="7997977" y="1960124"/>
            <a:ext cx="2846763" cy="21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3C72F8-C6D8-198C-A7A4-C8D934843BE1}"/>
              </a:ext>
            </a:extLst>
          </p:cNvPr>
          <p:cNvCxnSpPr>
            <a:cxnSpLocks/>
          </p:cNvCxnSpPr>
          <p:nvPr/>
        </p:nvCxnSpPr>
        <p:spPr>
          <a:xfrm>
            <a:off x="3319724" y="3671815"/>
            <a:ext cx="0" cy="808829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26B41-DDF2-B6AF-6280-D719E9C420DC}"/>
              </a:ext>
            </a:extLst>
          </p:cNvPr>
          <p:cNvCxnSpPr>
            <a:cxnSpLocks/>
          </p:cNvCxnSpPr>
          <p:nvPr/>
        </p:nvCxnSpPr>
        <p:spPr>
          <a:xfrm>
            <a:off x="6154002" y="3896777"/>
            <a:ext cx="0" cy="583867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0DE924B-AE9B-1D81-4AEE-B837BEF5FC18}"/>
              </a:ext>
            </a:extLst>
          </p:cNvPr>
          <p:cNvCxnSpPr>
            <a:cxnSpLocks/>
          </p:cNvCxnSpPr>
          <p:nvPr/>
        </p:nvCxnSpPr>
        <p:spPr>
          <a:xfrm>
            <a:off x="9248771" y="3896777"/>
            <a:ext cx="0" cy="650851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2,025 Light Bulb Emoji Images, Stock Photos &amp; Vectors | Shutterstock">
            <a:extLst>
              <a:ext uri="{FF2B5EF4-FFF2-40B4-BE49-F238E27FC236}">
                <a16:creationId xmlns:a16="http://schemas.microsoft.com/office/drawing/2014/main" id="{1958CF0F-D336-8811-FB92-026CF4B74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9265" r="8169" b="13681"/>
          <a:stretch/>
        </p:blipFill>
        <p:spPr bwMode="auto">
          <a:xfrm>
            <a:off x="2909863" y="4700929"/>
            <a:ext cx="628489" cy="62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n on 3D Man">
            <a:extLst>
              <a:ext uri="{FF2B5EF4-FFF2-40B4-BE49-F238E27FC236}">
                <a16:creationId xmlns:a16="http://schemas.microsoft.com/office/drawing/2014/main" id="{88BF5995-652A-A4BA-B8B7-4DE96DEAA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3377191" y="5012613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2,025 Light Bulb Emoji Images, Stock Photos &amp; Vectors | Shutterstock">
            <a:extLst>
              <a:ext uri="{FF2B5EF4-FFF2-40B4-BE49-F238E27FC236}">
                <a16:creationId xmlns:a16="http://schemas.microsoft.com/office/drawing/2014/main" id="{61750893-73A4-63DD-4D4D-0B63C8280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9265" r="8169" b="13681"/>
          <a:stretch/>
        </p:blipFill>
        <p:spPr bwMode="auto">
          <a:xfrm>
            <a:off x="5767090" y="4686192"/>
            <a:ext cx="628489" cy="62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in on 3D Man">
            <a:extLst>
              <a:ext uri="{FF2B5EF4-FFF2-40B4-BE49-F238E27FC236}">
                <a16:creationId xmlns:a16="http://schemas.microsoft.com/office/drawing/2014/main" id="{BB00DE05-F0A5-C9C8-85B3-142143CF8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6234418" y="4997876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2,025 Light Bulb Emoji Images, Stock Photos &amp; Vectors | Shutterstock">
            <a:extLst>
              <a:ext uri="{FF2B5EF4-FFF2-40B4-BE49-F238E27FC236}">
                <a16:creationId xmlns:a16="http://schemas.microsoft.com/office/drawing/2014/main" id="{E2AAC21B-66AC-8979-CDAC-62E4F271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9265" r="8169" b="13681"/>
          <a:stretch/>
        </p:blipFill>
        <p:spPr bwMode="auto">
          <a:xfrm>
            <a:off x="8719982" y="4651702"/>
            <a:ext cx="628489" cy="62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in on 3D Man">
            <a:extLst>
              <a:ext uri="{FF2B5EF4-FFF2-40B4-BE49-F238E27FC236}">
                <a16:creationId xmlns:a16="http://schemas.microsoft.com/office/drawing/2014/main" id="{476A8774-10EC-3577-0BA4-03665C6FC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9187310" y="4963386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 Hand-Optimized Libraries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2" descr="Intel CPU Xeon E3-1220V6 3.0GHz 은색 | Techinn">
            <a:extLst>
              <a:ext uri="{FF2B5EF4-FFF2-40B4-BE49-F238E27FC236}">
                <a16:creationId xmlns:a16="http://schemas.microsoft.com/office/drawing/2014/main" id="{80750F94-CF0F-5BAF-5DA8-4CF000A0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3" y="1415511"/>
            <a:ext cx="1794377" cy="179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VIDIA Tesla K40 GPU Accelerator 900-22081-2250-000 B&amp;H Photo">
            <a:extLst>
              <a:ext uri="{FF2B5EF4-FFF2-40B4-BE49-F238E27FC236}">
                <a16:creationId xmlns:a16="http://schemas.microsoft.com/office/drawing/2014/main" id="{F30C9D5C-FE5C-55D0-B8F9-C0198087C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360" r="97000">
                        <a14:foregroundMark x1="10800" y1="48640" x2="4000" y2="52480"/>
                        <a14:foregroundMark x1="4000" y1="52480" x2="120" y2="62520"/>
                        <a14:foregroundMark x1="120" y1="62520" x2="1960" y2="70800"/>
                        <a14:foregroundMark x1="1960" y1="70800" x2="10440" y2="71800"/>
                        <a14:foregroundMark x1="10440" y1="71800" x2="37280" y2="90320"/>
                        <a14:foregroundMark x1="37280" y1="90320" x2="38640" y2="81520"/>
                        <a14:foregroundMark x1="38640" y1="81520" x2="63720" y2="71440"/>
                        <a14:foregroundMark x1="63720" y1="71440" x2="74560" y2="61360"/>
                        <a14:foregroundMark x1="74560" y1="61360" x2="78040" y2="53040"/>
                        <a14:foregroundMark x1="78040" y1="53040" x2="99600" y2="30880"/>
                        <a14:foregroundMark x1="99600" y1="30880" x2="99800" y2="22840"/>
                        <a14:foregroundMark x1="99800" y1="22840" x2="77360" y2="9920"/>
                        <a14:foregroundMark x1="77360" y1="9920" x2="63440" y2="14040"/>
                        <a14:foregroundMark x1="63440" y1="14040" x2="11880" y2="43920"/>
                        <a14:foregroundMark x1="11880" y1="43920" x2="8040" y2="49760"/>
                        <a14:foregroundMark x1="8040" y1="49760" x2="8040" y2="49760"/>
                        <a14:foregroundMark x1="4760" y1="54800" x2="880" y2="66760"/>
                        <a14:foregroundMark x1="880" y1="66760" x2="9360" y2="67880"/>
                        <a14:foregroundMark x1="9360" y1="67880" x2="35640" y2="89760"/>
                        <a14:foregroundMark x1="35640" y1="89760" x2="38520" y2="82360"/>
                        <a14:foregroundMark x1="38520" y1="82360" x2="33840" y2="73720"/>
                        <a14:foregroundMark x1="33840" y1="73720" x2="12480" y2="57920"/>
                        <a14:foregroundMark x1="12480" y1="57920" x2="3000" y2="54680"/>
                        <a14:foregroundMark x1="22760" y1="50280" x2="22760" y2="50280"/>
                        <a14:foregroundMark x1="5520" y1="64480" x2="20960" y2="64480"/>
                        <a14:foregroundMark x1="20960" y1="64480" x2="27880" y2="70680"/>
                        <a14:foregroundMark x1="27880" y1="70680" x2="21960" y2="77400"/>
                        <a14:foregroundMark x1="21960" y1="77400" x2="9920" y2="72200"/>
                        <a14:foregroundMark x1="9920" y1="72200" x2="2640" y2="65560"/>
                        <a14:foregroundMark x1="2640" y1="65560" x2="2880" y2="63480"/>
                        <a14:foregroundMark x1="13440" y1="64000" x2="13440" y2="64000"/>
                        <a14:foregroundMark x1="16320" y1="64760" x2="16320" y2="64760"/>
                        <a14:foregroundMark x1="32080" y1="51040" x2="49880" y2="43200"/>
                        <a14:foregroundMark x1="49880" y1="43200" x2="36760" y2="50080"/>
                        <a14:foregroundMark x1="36760" y1="50080" x2="35080" y2="44480"/>
                        <a14:foregroundMark x1="42880" y1="45360" x2="42880" y2="45360"/>
                        <a14:foregroundMark x1="86280" y1="41480" x2="97160" y2="18240"/>
                        <a14:foregroundMark x1="97160" y1="18240" x2="95560" y2="37400"/>
                        <a14:foregroundMark x1="95560" y1="37400" x2="93320" y2="41960"/>
                        <a14:foregroundMark x1="95840" y1="39080" x2="98440" y2="21640"/>
                        <a14:foregroundMark x1="98440" y1="21640" x2="97000" y2="35600"/>
                        <a14:foregroundMark x1="97000" y1="35600" x2="94840" y2="35960"/>
                        <a14:foregroundMark x1="1480" y1="64480" x2="9240" y2="58400"/>
                        <a14:foregroundMark x1="9240" y1="58400" x2="4600" y2="65480"/>
                        <a14:foregroundMark x1="4600" y1="65480" x2="1360" y2="63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89" y="1329163"/>
            <a:ext cx="2122902" cy="212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PE용 Xilinx Alveo U250 가속기 | HPE Store South Korea">
            <a:extLst>
              <a:ext uri="{FF2B5EF4-FFF2-40B4-BE49-F238E27FC236}">
                <a16:creationId xmlns:a16="http://schemas.microsoft.com/office/drawing/2014/main" id="{07EAC6B8-6B52-950D-55FD-939857CE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1052">
            <a:off x="8929830" y="1463277"/>
            <a:ext cx="2846763" cy="21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3C72F8-C6D8-198C-A7A4-C8D934843BE1}"/>
              </a:ext>
            </a:extLst>
          </p:cNvPr>
          <p:cNvCxnSpPr>
            <a:cxnSpLocks/>
          </p:cNvCxnSpPr>
          <p:nvPr/>
        </p:nvCxnSpPr>
        <p:spPr>
          <a:xfrm>
            <a:off x="2431450" y="3120703"/>
            <a:ext cx="0" cy="413353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26B41-DDF2-B6AF-6280-D719E9C420DC}"/>
              </a:ext>
            </a:extLst>
          </p:cNvPr>
          <p:cNvCxnSpPr>
            <a:cxnSpLocks/>
          </p:cNvCxnSpPr>
          <p:nvPr/>
        </p:nvCxnSpPr>
        <p:spPr>
          <a:xfrm>
            <a:off x="6096000" y="3154076"/>
            <a:ext cx="0" cy="379980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0DE924B-AE9B-1D81-4AEE-B837BEF5FC18}"/>
              </a:ext>
            </a:extLst>
          </p:cNvPr>
          <p:cNvCxnSpPr>
            <a:cxnSpLocks/>
          </p:cNvCxnSpPr>
          <p:nvPr/>
        </p:nvCxnSpPr>
        <p:spPr>
          <a:xfrm>
            <a:off x="10180624" y="3323301"/>
            <a:ext cx="0" cy="421509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9CB2B0-BAE0-1469-F259-F3D4BC992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r="20993"/>
          <a:stretch/>
        </p:blipFill>
        <p:spPr bwMode="auto">
          <a:xfrm>
            <a:off x="2395449" y="3601291"/>
            <a:ext cx="847201" cy="109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사이트 맵 | Intel.com">
            <a:extLst>
              <a:ext uri="{FF2B5EF4-FFF2-40B4-BE49-F238E27FC236}">
                <a16:creationId xmlns:a16="http://schemas.microsoft.com/office/drawing/2014/main" id="{E1F6A0CF-4267-3AA0-D250-A88F3B11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5" y="3452065"/>
            <a:ext cx="956574" cy="63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로고 및 브랜드 가이드라인 | NVIDIA">
            <a:extLst>
              <a:ext uri="{FF2B5EF4-FFF2-40B4-BE49-F238E27FC236}">
                <a16:creationId xmlns:a16="http://schemas.microsoft.com/office/drawing/2014/main" id="{7323D831-D74A-1719-0503-5B11AD540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t="12068" r="23701" b="12723"/>
          <a:stretch/>
        </p:blipFill>
        <p:spPr bwMode="auto">
          <a:xfrm>
            <a:off x="5052427" y="3411011"/>
            <a:ext cx="937841" cy="75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SM2: Optimizing Tall-and-Skinny Matrix- Matrix Multiplication on GPUs">
            <a:extLst>
              <a:ext uri="{FF2B5EF4-FFF2-40B4-BE49-F238E27FC236}">
                <a16:creationId xmlns:a16="http://schemas.microsoft.com/office/drawing/2014/main" id="{21ABE325-BA3C-50C4-F285-DEEAF0F24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028" y="3445891"/>
            <a:ext cx="957331" cy="75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ensor Ops Made Easier in cuDNN | NVIDIA Technical Blog">
            <a:extLst>
              <a:ext uri="{FF2B5EF4-FFF2-40B4-BE49-F238E27FC236}">
                <a16:creationId xmlns:a16="http://schemas.microsoft.com/office/drawing/2014/main" id="{7976C736-31CF-5D88-3748-C8DA5161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59" y="4323387"/>
            <a:ext cx="1037170" cy="6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ilinx and IBM to Enable FPGA-Based Acceleration within SuperVessel  OpenPOWER Development Cloud">
            <a:extLst>
              <a:ext uri="{FF2B5EF4-FFF2-40B4-BE49-F238E27FC236}">
                <a16:creationId xmlns:a16="http://schemas.microsoft.com/office/drawing/2014/main" id="{1E57F10A-64BC-F111-6AD3-3CC9FA5BF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428" y="3780112"/>
            <a:ext cx="1911280" cy="61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파이토치(PyTorch) 한국어 튜토리얼에 오신 것을 환영합니다! — 파이토치 한국어 튜토리얼 (PyTorch tutorials in  Korean)">
            <a:extLst>
              <a:ext uri="{FF2B5EF4-FFF2-40B4-BE49-F238E27FC236}">
                <a16:creationId xmlns:a16="http://schemas.microsoft.com/office/drawing/2014/main" id="{E96075E1-6FC7-928E-3979-3C4EC6959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09" b="36642"/>
          <a:stretch/>
        </p:blipFill>
        <p:spPr bwMode="auto">
          <a:xfrm>
            <a:off x="6705599" y="5829544"/>
            <a:ext cx="2167137" cy="5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텐서플로 - 위키백과, 우리 모두의 백과사전">
            <a:extLst>
              <a:ext uri="{FF2B5EF4-FFF2-40B4-BE49-F238E27FC236}">
                <a16:creationId xmlns:a16="http://schemas.microsoft.com/office/drawing/2014/main" id="{16CEDE05-6254-1497-AD94-F879CB84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256" y="5500996"/>
            <a:ext cx="1659148" cy="106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GitHub - apache/mxnet: Lightweight, Portable, Flexible Distributed/Mobile  Deep Learning with Dynamic, Mutation-aware Dataflow Dep Scheduler; for  Python, R, Julia, Scala, Go, Javascript and more">
            <a:extLst>
              <a:ext uri="{FF2B5EF4-FFF2-40B4-BE49-F238E27FC236}">
                <a16:creationId xmlns:a16="http://schemas.microsoft.com/office/drawing/2014/main" id="{6FE7D29F-A19C-3162-D46F-605EE5B4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175" y="5829544"/>
            <a:ext cx="1589400" cy="5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7FC28D56-64F5-50AE-A7B0-D10605A18C78}"/>
              </a:ext>
            </a:extLst>
          </p:cNvPr>
          <p:cNvSpPr/>
          <p:nvPr/>
        </p:nvSpPr>
        <p:spPr>
          <a:xfrm>
            <a:off x="5877636" y="5142331"/>
            <a:ext cx="436727" cy="365793"/>
          </a:xfrm>
          <a:prstGeom prst="down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842B9D-BF01-1D6E-659D-533F0214D30F}"/>
              </a:ext>
            </a:extLst>
          </p:cNvPr>
          <p:cNvSpPr/>
          <p:nvPr/>
        </p:nvSpPr>
        <p:spPr>
          <a:xfrm>
            <a:off x="3458446" y="5219426"/>
            <a:ext cx="5414290" cy="535837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DB5B8E-2450-085E-9273-1038FBA14DEF}"/>
              </a:ext>
            </a:extLst>
          </p:cNvPr>
          <p:cNvSpPr txBox="1"/>
          <p:nvPr/>
        </p:nvSpPr>
        <p:spPr>
          <a:xfrm>
            <a:off x="3232194" y="5231065"/>
            <a:ext cx="58212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i="1" dirty="0">
                <a:solidFill>
                  <a:srgbClr val="FF0000"/>
                </a:solidFill>
              </a:rPr>
              <a:t>These libraries have been used by low level implementation </a:t>
            </a:r>
          </a:p>
          <a:p>
            <a:pPr algn="ctr"/>
            <a:r>
              <a:rPr lang="en-US" altLang="ko-KR" sz="1600" b="1" i="1" dirty="0">
                <a:solidFill>
                  <a:srgbClr val="FF0000"/>
                </a:solidFill>
              </a:rPr>
              <a:t>in ML framework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8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Limitations of hand-tuned Libraries</a:t>
            </a:r>
          </a:p>
        </p:txBody>
      </p:sp>
      <p:pic>
        <p:nvPicPr>
          <p:cNvPr id="7" name="Picture 4" descr="NVIDIA Tesla K40 GPU Accelerator 900-22081-2250-000 B&amp;H Photo">
            <a:extLst>
              <a:ext uri="{FF2B5EF4-FFF2-40B4-BE49-F238E27FC236}">
                <a16:creationId xmlns:a16="http://schemas.microsoft.com/office/drawing/2014/main" id="{F30C9D5C-FE5C-55D0-B8F9-C0198087C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360" r="97000">
                        <a14:foregroundMark x1="10800" y1="48640" x2="4000" y2="52480"/>
                        <a14:foregroundMark x1="4000" y1="52480" x2="120" y2="62520"/>
                        <a14:foregroundMark x1="120" y1="62520" x2="1960" y2="70800"/>
                        <a14:foregroundMark x1="1960" y1="70800" x2="10440" y2="71800"/>
                        <a14:foregroundMark x1="10440" y1="71800" x2="37280" y2="90320"/>
                        <a14:foregroundMark x1="37280" y1="90320" x2="38640" y2="81520"/>
                        <a14:foregroundMark x1="38640" y1="81520" x2="63720" y2="71440"/>
                        <a14:foregroundMark x1="63720" y1="71440" x2="74560" y2="61360"/>
                        <a14:foregroundMark x1="74560" y1="61360" x2="78040" y2="53040"/>
                        <a14:foregroundMark x1="78040" y1="53040" x2="99600" y2="30880"/>
                        <a14:foregroundMark x1="99600" y1="30880" x2="99800" y2="22840"/>
                        <a14:foregroundMark x1="99800" y1="22840" x2="77360" y2="9920"/>
                        <a14:foregroundMark x1="77360" y1="9920" x2="63440" y2="14040"/>
                        <a14:foregroundMark x1="63440" y1="14040" x2="11880" y2="43920"/>
                        <a14:foregroundMark x1="11880" y1="43920" x2="8040" y2="49760"/>
                        <a14:foregroundMark x1="8040" y1="49760" x2="8040" y2="49760"/>
                        <a14:foregroundMark x1="4760" y1="54800" x2="880" y2="66760"/>
                        <a14:foregroundMark x1="880" y1="66760" x2="9360" y2="67880"/>
                        <a14:foregroundMark x1="9360" y1="67880" x2="35640" y2="89760"/>
                        <a14:foregroundMark x1="35640" y1="89760" x2="38520" y2="82360"/>
                        <a14:foregroundMark x1="38520" y1="82360" x2="33840" y2="73720"/>
                        <a14:foregroundMark x1="33840" y1="73720" x2="12480" y2="57920"/>
                        <a14:foregroundMark x1="12480" y1="57920" x2="3000" y2="54680"/>
                        <a14:foregroundMark x1="22760" y1="50280" x2="22760" y2="50280"/>
                        <a14:foregroundMark x1="5520" y1="64480" x2="20960" y2="64480"/>
                        <a14:foregroundMark x1="20960" y1="64480" x2="27880" y2="70680"/>
                        <a14:foregroundMark x1="27880" y1="70680" x2="21960" y2="77400"/>
                        <a14:foregroundMark x1="21960" y1="77400" x2="9920" y2="72200"/>
                        <a14:foregroundMark x1="9920" y1="72200" x2="2640" y2="65560"/>
                        <a14:foregroundMark x1="2640" y1="65560" x2="2880" y2="63480"/>
                        <a14:foregroundMark x1="13440" y1="64000" x2="13440" y2="64000"/>
                        <a14:foregroundMark x1="16320" y1="64760" x2="16320" y2="64760"/>
                        <a14:foregroundMark x1="32080" y1="51040" x2="49880" y2="43200"/>
                        <a14:foregroundMark x1="49880" y1="43200" x2="36760" y2="50080"/>
                        <a14:foregroundMark x1="36760" y1="50080" x2="35080" y2="44480"/>
                        <a14:foregroundMark x1="42880" y1="45360" x2="42880" y2="45360"/>
                        <a14:foregroundMark x1="86280" y1="41480" x2="97160" y2="18240"/>
                        <a14:foregroundMark x1="97160" y1="18240" x2="95560" y2="37400"/>
                        <a14:foregroundMark x1="95560" y1="37400" x2="93320" y2="41960"/>
                        <a14:foregroundMark x1="95840" y1="39080" x2="98440" y2="21640"/>
                        <a14:foregroundMark x1="98440" y1="21640" x2="97000" y2="35600"/>
                        <a14:foregroundMark x1="97000" y1="35600" x2="94840" y2="35960"/>
                        <a14:foregroundMark x1="1480" y1="64480" x2="9240" y2="58400"/>
                        <a14:foregroundMark x1="9240" y1="58400" x2="4600" y2="65480"/>
                        <a14:foregroundMark x1="4600" y1="65480" x2="1360" y2="63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98" y="1725707"/>
            <a:ext cx="2122902" cy="212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5526B41-DDF2-B6AF-6280-D719E9C420DC}"/>
              </a:ext>
            </a:extLst>
          </p:cNvPr>
          <p:cNvCxnSpPr>
            <a:cxnSpLocks/>
          </p:cNvCxnSpPr>
          <p:nvPr/>
        </p:nvCxnSpPr>
        <p:spPr>
          <a:xfrm>
            <a:off x="2142309" y="3550620"/>
            <a:ext cx="0" cy="379980"/>
          </a:xfrm>
          <a:prstGeom prst="straightConnector1">
            <a:avLst/>
          </a:prstGeom>
          <a:ln w="5715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로고 및 브랜드 가이드라인 | NVIDIA">
            <a:extLst>
              <a:ext uri="{FF2B5EF4-FFF2-40B4-BE49-F238E27FC236}">
                <a16:creationId xmlns:a16="http://schemas.microsoft.com/office/drawing/2014/main" id="{7323D831-D74A-1719-0503-5B11AD540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t="12068" r="23701" b="12723"/>
          <a:stretch/>
        </p:blipFill>
        <p:spPr bwMode="auto">
          <a:xfrm>
            <a:off x="1098736" y="3807555"/>
            <a:ext cx="937841" cy="75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SM2: Optimizing Tall-and-Skinny Matrix- Matrix Multiplication on GPUs">
            <a:extLst>
              <a:ext uri="{FF2B5EF4-FFF2-40B4-BE49-F238E27FC236}">
                <a16:creationId xmlns:a16="http://schemas.microsoft.com/office/drawing/2014/main" id="{21ABE325-BA3C-50C4-F285-DEEAF0F24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37" y="3842435"/>
            <a:ext cx="957331" cy="75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ensor Ops Made Easier in cuDNN | NVIDIA Technical Blog">
            <a:extLst>
              <a:ext uri="{FF2B5EF4-FFF2-40B4-BE49-F238E27FC236}">
                <a16:creationId xmlns:a16="http://schemas.microsoft.com/office/drawing/2014/main" id="{7976C736-31CF-5D88-3748-C8DA5161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68" y="4719931"/>
            <a:ext cx="1037170" cy="6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F6D8C-B00C-EA51-FC1C-5E58F856D253}"/>
              </a:ext>
            </a:extLst>
          </p:cNvPr>
          <p:cNvSpPr txBox="1"/>
          <p:nvPr/>
        </p:nvSpPr>
        <p:spPr>
          <a:xfrm>
            <a:off x="4044174" y="2253396"/>
            <a:ext cx="6783977" cy="2262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Long Time cost to studying optimization method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Lots of human efforts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Too slow to chase modern application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0390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Introduction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Hand-Optimized Library Flow</a:t>
            </a:r>
          </a:p>
          <a:p>
            <a:pPr lvl="1"/>
            <a:r>
              <a:rPr kumimoji="1"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라이브러리가 제공하는 연산 </a:t>
            </a:r>
            <a:r>
              <a:rPr kumimoji="1" lang="en-US" altLang="ko-KR" sz="1400" b="1" dirty="0">
                <a:solidFill>
                  <a:schemeClr val="bg2">
                    <a:lumMod val="10000"/>
                  </a:schemeClr>
                </a:solidFill>
              </a:rPr>
              <a:t>method</a:t>
            </a:r>
            <a:r>
              <a:rPr kumimoji="1"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를 알고리즘에 맞게 적재적소에 사용하는 것 또한 어려움</a:t>
            </a:r>
            <a:r>
              <a:rPr kumimoji="1" lang="ko-KR" altLang="en-US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kumimoji="1"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897693-6DE4-67A4-FDE1-5880D9EB0ECB}"/>
              </a:ext>
            </a:extLst>
          </p:cNvPr>
          <p:cNvSpPr/>
          <p:nvPr/>
        </p:nvSpPr>
        <p:spPr>
          <a:xfrm>
            <a:off x="1974978" y="2333445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Algorithm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592799-B936-27AA-8AA1-7E0FC586A096}"/>
              </a:ext>
            </a:extLst>
          </p:cNvPr>
          <p:cNvSpPr/>
          <p:nvPr/>
        </p:nvSpPr>
        <p:spPr>
          <a:xfrm>
            <a:off x="5271281" y="2346384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Optimization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97864A-6928-BD14-3D97-2D7CB398025F}"/>
              </a:ext>
            </a:extLst>
          </p:cNvPr>
          <p:cNvSpPr/>
          <p:nvPr/>
        </p:nvSpPr>
        <p:spPr>
          <a:xfrm>
            <a:off x="8520746" y="2346384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Source Code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275A079-A672-44D5-BE01-B089703CD43D}"/>
              </a:ext>
            </a:extLst>
          </p:cNvPr>
          <p:cNvSpPr/>
          <p:nvPr/>
        </p:nvSpPr>
        <p:spPr>
          <a:xfrm>
            <a:off x="3791054" y="2583445"/>
            <a:ext cx="1290728" cy="346623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31B370E-0C11-2B66-011E-481A5F07AAC1}"/>
              </a:ext>
            </a:extLst>
          </p:cNvPr>
          <p:cNvSpPr/>
          <p:nvPr/>
        </p:nvSpPr>
        <p:spPr>
          <a:xfrm>
            <a:off x="7087357" y="2617333"/>
            <a:ext cx="1290728" cy="346623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Pin on 3D Man">
            <a:extLst>
              <a:ext uri="{FF2B5EF4-FFF2-40B4-BE49-F238E27FC236}">
                <a16:creationId xmlns:a16="http://schemas.microsoft.com/office/drawing/2014/main" id="{5E156BF4-24C6-13FD-0F82-9875519B2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2290264" y="3840237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 descr="CMD 터미널 단색으로 채워진">
            <a:extLst>
              <a:ext uri="{FF2B5EF4-FFF2-40B4-BE49-F238E27FC236}">
                <a16:creationId xmlns:a16="http://schemas.microsoft.com/office/drawing/2014/main" id="{4B8D760D-48F9-7D2C-65A2-4F5189888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8291" y="3968042"/>
            <a:ext cx="623509" cy="62350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39B918-FAD9-D6C3-7CF1-A61E7F476018}"/>
              </a:ext>
            </a:extLst>
          </p:cNvPr>
          <p:cNvSpPr/>
          <p:nvPr/>
        </p:nvSpPr>
        <p:spPr>
          <a:xfrm>
            <a:off x="3006620" y="4041478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Manual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5" name="Picture 4" descr="Pin on 3D Man">
            <a:extLst>
              <a:ext uri="{FF2B5EF4-FFF2-40B4-BE49-F238E27FC236}">
                <a16:creationId xmlns:a16="http://schemas.microsoft.com/office/drawing/2014/main" id="{5C376FED-61DF-8C51-1B86-F497FB0AA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5495734" y="3853176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래픽 15" descr="CMD 터미널 단색으로 채워진">
            <a:extLst>
              <a:ext uri="{FF2B5EF4-FFF2-40B4-BE49-F238E27FC236}">
                <a16:creationId xmlns:a16="http://schemas.microsoft.com/office/drawing/2014/main" id="{86A051A3-0049-0C8C-AA72-92F372E20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761" y="3980981"/>
            <a:ext cx="623509" cy="62350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898BE6-05F0-75BB-18B9-C031078F7FB8}"/>
              </a:ext>
            </a:extLst>
          </p:cNvPr>
          <p:cNvSpPr/>
          <p:nvPr/>
        </p:nvSpPr>
        <p:spPr>
          <a:xfrm>
            <a:off x="6212090" y="4054417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Manual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8" name="Picture 4" descr="Pin on 3D Man">
            <a:extLst>
              <a:ext uri="{FF2B5EF4-FFF2-40B4-BE49-F238E27FC236}">
                <a16:creationId xmlns:a16="http://schemas.microsoft.com/office/drawing/2014/main" id="{784B084F-D7FD-AFF1-BFBA-E13BDBD55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8733982" y="3853176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래픽 18" descr="CMD 터미널 단색으로 채워진">
            <a:extLst>
              <a:ext uri="{FF2B5EF4-FFF2-40B4-BE49-F238E27FC236}">
                <a16:creationId xmlns:a16="http://schemas.microsoft.com/office/drawing/2014/main" id="{EEE0D839-331B-173E-A312-225CD9DF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2009" y="3980981"/>
            <a:ext cx="623509" cy="62350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C8F887-1632-8FC4-3C76-35AC5503BE5E}"/>
              </a:ext>
            </a:extLst>
          </p:cNvPr>
          <p:cNvSpPr/>
          <p:nvPr/>
        </p:nvSpPr>
        <p:spPr>
          <a:xfrm>
            <a:off x="9450338" y="4054417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Manual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2" name="화살표: U자형 21">
            <a:extLst>
              <a:ext uri="{FF2B5EF4-FFF2-40B4-BE49-F238E27FC236}">
                <a16:creationId xmlns:a16="http://schemas.microsoft.com/office/drawing/2014/main" id="{083091BB-1983-A94A-8148-0773D0BFA95E}"/>
              </a:ext>
            </a:extLst>
          </p:cNvPr>
          <p:cNvSpPr/>
          <p:nvPr/>
        </p:nvSpPr>
        <p:spPr>
          <a:xfrm rot="10800000">
            <a:off x="2344369" y="3262042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U자형 23">
            <a:extLst>
              <a:ext uri="{FF2B5EF4-FFF2-40B4-BE49-F238E27FC236}">
                <a16:creationId xmlns:a16="http://schemas.microsoft.com/office/drawing/2014/main" id="{FF283C7D-1B67-B76D-0477-12AD03C5FA96}"/>
              </a:ext>
            </a:extLst>
          </p:cNvPr>
          <p:cNvSpPr/>
          <p:nvPr/>
        </p:nvSpPr>
        <p:spPr>
          <a:xfrm rot="10800000">
            <a:off x="5661906" y="3260784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U자형 24">
            <a:extLst>
              <a:ext uri="{FF2B5EF4-FFF2-40B4-BE49-F238E27FC236}">
                <a16:creationId xmlns:a16="http://schemas.microsoft.com/office/drawing/2014/main" id="{906A62BE-EEDD-FE60-0222-505DECDA5A3B}"/>
              </a:ext>
            </a:extLst>
          </p:cNvPr>
          <p:cNvSpPr/>
          <p:nvPr/>
        </p:nvSpPr>
        <p:spPr>
          <a:xfrm rot="10800000">
            <a:off x="8911371" y="3253224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A2D3A2-F38F-EE0A-367B-9351028530D3}"/>
              </a:ext>
            </a:extLst>
          </p:cNvPr>
          <p:cNvSpPr txBox="1"/>
          <p:nvPr/>
        </p:nvSpPr>
        <p:spPr>
          <a:xfrm>
            <a:off x="5641375" y="4908563"/>
            <a:ext cx="2287337" cy="1490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Long time cost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Hardware-Specific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Expertise required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8" name="그래픽 27" descr="모래가 다 떨어진 모래 시계 단색으로 채워진">
            <a:extLst>
              <a:ext uri="{FF2B5EF4-FFF2-40B4-BE49-F238E27FC236}">
                <a16:creationId xmlns:a16="http://schemas.microsoft.com/office/drawing/2014/main" id="{DADC4CB2-19B2-259B-D53C-9F60ECABC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7563" y="4964313"/>
            <a:ext cx="409707" cy="409707"/>
          </a:xfrm>
          <a:prstGeom prst="rect">
            <a:avLst/>
          </a:prstGeom>
        </p:spPr>
      </p:pic>
      <p:pic>
        <p:nvPicPr>
          <p:cNvPr id="32" name="그래픽 31" descr="프로세서 윤곽선">
            <a:extLst>
              <a:ext uri="{FF2B5EF4-FFF2-40B4-BE49-F238E27FC236}">
                <a16:creationId xmlns:a16="http://schemas.microsoft.com/office/drawing/2014/main" id="{1ACD9B9A-C819-2153-0EBD-AA8EB5060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8804" y="5459455"/>
            <a:ext cx="542571" cy="542571"/>
          </a:xfrm>
          <a:prstGeom prst="rect">
            <a:avLst/>
          </a:prstGeom>
        </p:spPr>
      </p:pic>
      <p:pic>
        <p:nvPicPr>
          <p:cNvPr id="34" name="그래픽 33" descr="학사모 윤곽선">
            <a:extLst>
              <a:ext uri="{FF2B5EF4-FFF2-40B4-BE49-F238E27FC236}">
                <a16:creationId xmlns:a16="http://schemas.microsoft.com/office/drawing/2014/main" id="{AC519794-E0A4-3FEB-37C9-FA666764CF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06830" y="5956290"/>
            <a:ext cx="534545" cy="5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Related work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To solve this problem, automatic </a:t>
            </a:r>
            <a:r>
              <a:rPr kumimoji="1" lang="en-US" altLang="ko-KR" sz="2000" b="1" dirty="0">
                <a:solidFill>
                  <a:schemeClr val="bg2">
                    <a:lumMod val="10000"/>
                  </a:schemeClr>
                </a:solidFill>
              </a:rPr>
              <a:t>code-generation with scheduling </a:t>
            </a:r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methods are studied</a:t>
            </a:r>
          </a:p>
          <a:p>
            <a:pPr lvl="1"/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Halide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sz="1800" i="1" dirty="0">
                <a:solidFill>
                  <a:schemeClr val="bg2">
                    <a:lumMod val="10000"/>
                  </a:schemeClr>
                </a:solidFill>
              </a:rPr>
              <a:t>OSDI’18</a:t>
            </a:r>
          </a:p>
          <a:p>
            <a:pPr lvl="1"/>
            <a:r>
              <a:rPr kumimoji="1" lang="en-US" altLang="ko-KR" sz="1800" b="1" dirty="0">
                <a:solidFill>
                  <a:schemeClr val="bg2">
                    <a:lumMod val="10000"/>
                  </a:schemeClr>
                </a:solidFill>
              </a:rPr>
              <a:t>TVM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en-US" altLang="ko-KR" sz="1800" i="1" dirty="0">
                <a:solidFill>
                  <a:schemeClr val="bg2">
                    <a:lumMod val="10000"/>
                  </a:schemeClr>
                </a:solidFill>
              </a:rPr>
              <a:t>PLDI’13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897693-6DE4-67A4-FDE1-5880D9EB0ECB}"/>
              </a:ext>
            </a:extLst>
          </p:cNvPr>
          <p:cNvSpPr/>
          <p:nvPr/>
        </p:nvSpPr>
        <p:spPr>
          <a:xfrm>
            <a:off x="1974978" y="2333445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Algorithm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592799-B936-27AA-8AA1-7E0FC586A096}"/>
              </a:ext>
            </a:extLst>
          </p:cNvPr>
          <p:cNvSpPr/>
          <p:nvPr/>
        </p:nvSpPr>
        <p:spPr>
          <a:xfrm>
            <a:off x="5271281" y="2346384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Optimization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97864A-6928-BD14-3D97-2D7CB398025F}"/>
              </a:ext>
            </a:extLst>
          </p:cNvPr>
          <p:cNvSpPr/>
          <p:nvPr/>
        </p:nvSpPr>
        <p:spPr>
          <a:xfrm>
            <a:off x="8520746" y="2346384"/>
            <a:ext cx="162657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tx2"/>
                </a:solidFill>
              </a:rPr>
              <a:t>Source Code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275A079-A672-44D5-BE01-B089703CD43D}"/>
              </a:ext>
            </a:extLst>
          </p:cNvPr>
          <p:cNvSpPr/>
          <p:nvPr/>
        </p:nvSpPr>
        <p:spPr>
          <a:xfrm>
            <a:off x="3791054" y="2583445"/>
            <a:ext cx="1290728" cy="346623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31B370E-0C11-2B66-011E-481A5F07AAC1}"/>
              </a:ext>
            </a:extLst>
          </p:cNvPr>
          <p:cNvSpPr/>
          <p:nvPr/>
        </p:nvSpPr>
        <p:spPr>
          <a:xfrm>
            <a:off x="7087357" y="2617333"/>
            <a:ext cx="1290728" cy="346623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Pin on 3D Man">
            <a:extLst>
              <a:ext uri="{FF2B5EF4-FFF2-40B4-BE49-F238E27FC236}">
                <a16:creationId xmlns:a16="http://schemas.microsoft.com/office/drawing/2014/main" id="{5E156BF4-24C6-13FD-0F82-9875519B2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2290264" y="3840237"/>
            <a:ext cx="539948" cy="7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 descr="CMD 터미널 단색으로 채워진">
            <a:extLst>
              <a:ext uri="{FF2B5EF4-FFF2-40B4-BE49-F238E27FC236}">
                <a16:creationId xmlns:a16="http://schemas.microsoft.com/office/drawing/2014/main" id="{4B8D760D-48F9-7D2C-65A2-4F5189888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8291" y="3968042"/>
            <a:ext cx="623509" cy="62350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39B918-FAD9-D6C3-7CF1-A61E7F476018}"/>
              </a:ext>
            </a:extLst>
          </p:cNvPr>
          <p:cNvSpPr/>
          <p:nvPr/>
        </p:nvSpPr>
        <p:spPr>
          <a:xfrm>
            <a:off x="3006620" y="4041478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Manual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5" name="Picture 4" descr="Pin on 3D Man">
            <a:extLst>
              <a:ext uri="{FF2B5EF4-FFF2-40B4-BE49-F238E27FC236}">
                <a16:creationId xmlns:a16="http://schemas.microsoft.com/office/drawing/2014/main" id="{5C376FED-61DF-8C51-1B86-F497FB0AA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779" b="-1"/>
          <a:stretch/>
        </p:blipFill>
        <p:spPr bwMode="auto">
          <a:xfrm>
            <a:off x="5661906" y="3855433"/>
            <a:ext cx="346128" cy="48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래픽 15" descr="CMD 터미널 단색으로 채워진">
            <a:extLst>
              <a:ext uri="{FF2B5EF4-FFF2-40B4-BE49-F238E27FC236}">
                <a16:creationId xmlns:a16="http://schemas.microsoft.com/office/drawing/2014/main" id="{86A051A3-0049-0C8C-AA72-92F372E20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3761" y="3980981"/>
            <a:ext cx="623509" cy="62350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898BE6-05F0-75BB-18B9-C031078F7FB8}"/>
              </a:ext>
            </a:extLst>
          </p:cNvPr>
          <p:cNvSpPr/>
          <p:nvPr/>
        </p:nvSpPr>
        <p:spPr>
          <a:xfrm>
            <a:off x="6212089" y="4054416"/>
            <a:ext cx="1345099" cy="6607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Manual or</a:t>
            </a:r>
          </a:p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Semi-Auto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9" name="그래픽 18" descr="CMD 터미널 단색으로 채워진">
            <a:extLst>
              <a:ext uri="{FF2B5EF4-FFF2-40B4-BE49-F238E27FC236}">
                <a16:creationId xmlns:a16="http://schemas.microsoft.com/office/drawing/2014/main" id="{EEE0D839-331B-173E-A312-225CD9DF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2009" y="3980981"/>
            <a:ext cx="623509" cy="62350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C8F887-1632-8FC4-3C76-35AC5503BE5E}"/>
              </a:ext>
            </a:extLst>
          </p:cNvPr>
          <p:cNvSpPr/>
          <p:nvPr/>
        </p:nvSpPr>
        <p:spPr>
          <a:xfrm>
            <a:off x="9450338" y="4054417"/>
            <a:ext cx="950862" cy="4766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2"/>
                </a:solidFill>
              </a:rPr>
              <a:t>Auto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22" name="화살표: U자형 21">
            <a:extLst>
              <a:ext uri="{FF2B5EF4-FFF2-40B4-BE49-F238E27FC236}">
                <a16:creationId xmlns:a16="http://schemas.microsoft.com/office/drawing/2014/main" id="{083091BB-1983-A94A-8148-0773D0BFA95E}"/>
              </a:ext>
            </a:extLst>
          </p:cNvPr>
          <p:cNvSpPr/>
          <p:nvPr/>
        </p:nvSpPr>
        <p:spPr>
          <a:xfrm rot="10800000">
            <a:off x="2344369" y="3262042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U자형 23">
            <a:extLst>
              <a:ext uri="{FF2B5EF4-FFF2-40B4-BE49-F238E27FC236}">
                <a16:creationId xmlns:a16="http://schemas.microsoft.com/office/drawing/2014/main" id="{FF283C7D-1B67-B76D-0477-12AD03C5FA96}"/>
              </a:ext>
            </a:extLst>
          </p:cNvPr>
          <p:cNvSpPr/>
          <p:nvPr/>
        </p:nvSpPr>
        <p:spPr>
          <a:xfrm rot="10800000">
            <a:off x="5661906" y="3260784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U자형 24">
            <a:extLst>
              <a:ext uri="{FF2B5EF4-FFF2-40B4-BE49-F238E27FC236}">
                <a16:creationId xmlns:a16="http://schemas.microsoft.com/office/drawing/2014/main" id="{906A62BE-EEDD-FE60-0222-505DECDA5A3B}"/>
              </a:ext>
            </a:extLst>
          </p:cNvPr>
          <p:cNvSpPr/>
          <p:nvPr/>
        </p:nvSpPr>
        <p:spPr>
          <a:xfrm rot="10800000">
            <a:off x="8911371" y="3253224"/>
            <a:ext cx="845326" cy="476636"/>
          </a:xfrm>
          <a:prstGeom prst="uturnArrow">
            <a:avLst>
              <a:gd name="adj1" fmla="val 27738"/>
              <a:gd name="adj2" fmla="val 25000"/>
              <a:gd name="adj3" fmla="val 28790"/>
              <a:gd name="adj4" fmla="val 23362"/>
              <a:gd name="adj5" fmla="val 100000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A2D3A2-F38F-EE0A-367B-9351028530D3}"/>
              </a:ext>
            </a:extLst>
          </p:cNvPr>
          <p:cNvSpPr txBox="1"/>
          <p:nvPr/>
        </p:nvSpPr>
        <p:spPr>
          <a:xfrm>
            <a:off x="5641375" y="4908563"/>
            <a:ext cx="4641312" cy="1490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2"/>
                </a:solidFill>
              </a:rPr>
              <a:t>Time cost for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</a:rPr>
              <a:t>optimization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Hardware-Specific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Expertise in optimization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8" name="그래픽 27" descr="모래가 다 떨어진 모래 시계 단색으로 채워진">
            <a:extLst>
              <a:ext uri="{FF2B5EF4-FFF2-40B4-BE49-F238E27FC236}">
                <a16:creationId xmlns:a16="http://schemas.microsoft.com/office/drawing/2014/main" id="{DADC4CB2-19B2-259B-D53C-9F60ECABC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7563" y="4964313"/>
            <a:ext cx="409707" cy="409707"/>
          </a:xfrm>
          <a:prstGeom prst="rect">
            <a:avLst/>
          </a:prstGeom>
        </p:spPr>
      </p:pic>
      <p:pic>
        <p:nvPicPr>
          <p:cNvPr id="32" name="그래픽 31" descr="프로세서 윤곽선">
            <a:extLst>
              <a:ext uri="{FF2B5EF4-FFF2-40B4-BE49-F238E27FC236}">
                <a16:creationId xmlns:a16="http://schemas.microsoft.com/office/drawing/2014/main" id="{1ACD9B9A-C819-2153-0EBD-AA8EB5060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8804" y="5459455"/>
            <a:ext cx="542571" cy="542571"/>
          </a:xfrm>
          <a:prstGeom prst="rect">
            <a:avLst/>
          </a:prstGeom>
        </p:spPr>
      </p:pic>
      <p:pic>
        <p:nvPicPr>
          <p:cNvPr id="34" name="그래픽 33" descr="학사모 윤곽선">
            <a:extLst>
              <a:ext uri="{FF2B5EF4-FFF2-40B4-BE49-F238E27FC236}">
                <a16:creationId xmlns:a16="http://schemas.microsoft.com/office/drawing/2014/main" id="{AC519794-E0A4-3FEB-37C9-FA666764CF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06830" y="5956290"/>
            <a:ext cx="534545" cy="534545"/>
          </a:xfrm>
          <a:prstGeom prst="rect">
            <a:avLst/>
          </a:prstGeom>
        </p:spPr>
      </p:pic>
      <p:pic>
        <p:nvPicPr>
          <p:cNvPr id="7" name="그래픽 6" descr="로봇 윤곽선">
            <a:extLst>
              <a:ext uri="{FF2B5EF4-FFF2-40B4-BE49-F238E27FC236}">
                <a16:creationId xmlns:a16="http://schemas.microsoft.com/office/drawing/2014/main" id="{D3CB79E5-50C3-0602-175A-6FA6E0F147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58275" y="3822596"/>
            <a:ext cx="914400" cy="914400"/>
          </a:xfrm>
          <a:prstGeom prst="rect">
            <a:avLst/>
          </a:prstGeom>
        </p:spPr>
      </p:pic>
      <p:pic>
        <p:nvPicPr>
          <p:cNvPr id="10" name="그래픽 9" descr="로봇 윤곽선">
            <a:extLst>
              <a:ext uri="{FF2B5EF4-FFF2-40B4-BE49-F238E27FC236}">
                <a16:creationId xmlns:a16="http://schemas.microsoft.com/office/drawing/2014/main" id="{EEC20397-301F-4CDC-D25B-F2813D7B90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1920" y="4343867"/>
            <a:ext cx="544080" cy="54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6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Related work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Code-generation with scheduling </a:t>
            </a: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Compute description: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High-level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Algorithm</a:t>
            </a:r>
          </a:p>
          <a:p>
            <a:pPr lvl="1"/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Mathmatic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 expressions</a:t>
            </a:r>
          </a:p>
          <a:p>
            <a:endParaRPr kumimoji="1" lang="en-US" altLang="ko-KR" sz="20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000" dirty="0">
                <a:solidFill>
                  <a:schemeClr val="bg2">
                    <a:lumMod val="10000"/>
                  </a:schemeClr>
                </a:solidFill>
              </a:rPr>
              <a:t>Scheduling: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Primitives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Hardware-specific</a:t>
            </a:r>
          </a:p>
          <a:p>
            <a:pPr lvl="1"/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</a:rPr>
              <a:t>Parameter for optimization </a:t>
            </a:r>
          </a:p>
          <a:p>
            <a:pPr lvl="1"/>
            <a:endParaRPr kumimoji="1" lang="en-US" altLang="ko-KR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F1E0B9-D592-C5FB-F068-FE2F8D7C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24" y="866127"/>
            <a:ext cx="6655358" cy="25051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35A6B7-5F36-F5B8-F992-10C0471B6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263" y="3486739"/>
            <a:ext cx="6846277" cy="2712280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1224F6D-889F-F50A-6A46-D8396D8EAA92}"/>
              </a:ext>
            </a:extLst>
          </p:cNvPr>
          <p:cNvSpPr/>
          <p:nvPr/>
        </p:nvSpPr>
        <p:spPr>
          <a:xfrm>
            <a:off x="3904671" y="1906063"/>
            <a:ext cx="817502" cy="369332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BB0D285-99FA-CFB5-E107-B13162368878}"/>
              </a:ext>
            </a:extLst>
          </p:cNvPr>
          <p:cNvSpPr/>
          <p:nvPr/>
        </p:nvSpPr>
        <p:spPr>
          <a:xfrm>
            <a:off x="3904671" y="4592758"/>
            <a:ext cx="817502" cy="369332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07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37E2EADF0DA1248973AAEB67F7729DF" ma:contentTypeVersion="2" ma:contentTypeDescription="새 문서를 만듭니다." ma:contentTypeScope="" ma:versionID="307d54d90d333fb67b4bc1f75bd7d16d">
  <xsd:schema xmlns:xsd="http://www.w3.org/2001/XMLSchema" xmlns:xs="http://www.w3.org/2001/XMLSchema" xmlns:p="http://schemas.microsoft.com/office/2006/metadata/properties" xmlns:ns3="66996a82-3c57-4783-9057-bbd7299d5ac2" targetNamespace="http://schemas.microsoft.com/office/2006/metadata/properties" ma:root="true" ma:fieldsID="0a1530f3cce41849c4c248a1920690ac" ns3:_="">
    <xsd:import namespace="66996a82-3c57-4783-9057-bbd7299d5a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96a82-3c57-4783-9057-bbd7299d5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5E2CDA-AA99-4483-8360-E29DE6F70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96a82-3c57-4783-9057-bbd7299d5a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FA22E7-73B0-4DE1-9D8F-30F5795197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5290A3-2B6E-4B89-8B81-965EAF95915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purl.org/dc/dcmitype/"/>
    <ds:schemaRef ds:uri="66996a82-3c57-4783-9057-bbd7299d5ac2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1711</Words>
  <Application>Microsoft Office PowerPoint</Application>
  <PresentationFormat>와이드스크린</PresentationFormat>
  <Paragraphs>480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Consolas</vt:lpstr>
      <vt:lpstr>Wingdings</vt:lpstr>
      <vt:lpstr>Arial</vt:lpstr>
      <vt:lpstr>roboto</vt:lpstr>
      <vt:lpstr>맑은 고딕</vt:lpstr>
      <vt:lpstr>lato</vt:lpstr>
      <vt:lpstr>Cambria Math</vt:lpstr>
      <vt:lpstr>Office 테마</vt:lpstr>
      <vt:lpstr>PowerPoint 프레젠테이션</vt:lpstr>
      <vt:lpstr>Introduction </vt:lpstr>
      <vt:lpstr>Introduction</vt:lpstr>
      <vt:lpstr>Introduction</vt:lpstr>
      <vt:lpstr>Introduction</vt:lpstr>
      <vt:lpstr>Introduction</vt:lpstr>
      <vt:lpstr>Introduction</vt:lpstr>
      <vt:lpstr>Related work</vt:lpstr>
      <vt:lpstr>Related work</vt:lpstr>
      <vt:lpstr>Motivation</vt:lpstr>
      <vt:lpstr>Motivation</vt:lpstr>
      <vt:lpstr>Motivation</vt:lpstr>
      <vt:lpstr>Design </vt:lpstr>
      <vt:lpstr>Design </vt:lpstr>
      <vt:lpstr>Design </vt:lpstr>
      <vt:lpstr>Design </vt:lpstr>
      <vt:lpstr>Design </vt:lpstr>
      <vt:lpstr>Design </vt:lpstr>
      <vt:lpstr>Design </vt:lpstr>
      <vt:lpstr>Design </vt:lpstr>
      <vt:lpstr>Design </vt:lpstr>
      <vt:lpstr>Design </vt:lpstr>
      <vt:lpstr>Design </vt:lpstr>
      <vt:lpstr>Design </vt:lpstr>
      <vt:lpstr>Design </vt:lpstr>
      <vt:lpstr>Experiment</vt:lpstr>
      <vt:lpstr>Experiment</vt:lpstr>
      <vt:lpstr>Experiment</vt:lpstr>
      <vt:lpstr>Experiment</vt:lpstr>
      <vt:lpstr>Experiment</vt:lpstr>
      <vt:lpstr>Experiment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119</cp:revision>
  <dcterms:created xsi:type="dcterms:W3CDTF">2020-03-06T02:35:36Z</dcterms:created>
  <dcterms:modified xsi:type="dcterms:W3CDTF">2022-12-27T10:51:13Z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0x010100C37E2EADF0DA1248973AAEB67F7729DF</vt:lpwstr>
  </property>
</Properties>
</file>